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323" r:id="rId4"/>
    <p:sldId id="259" r:id="rId5"/>
    <p:sldId id="257" r:id="rId6"/>
    <p:sldId id="325" r:id="rId7"/>
    <p:sldId id="326" r:id="rId8"/>
    <p:sldId id="327" r:id="rId9"/>
    <p:sldId id="329" r:id="rId10"/>
    <p:sldId id="330" r:id="rId11"/>
    <p:sldId id="331" r:id="rId12"/>
    <p:sldId id="332" r:id="rId13"/>
    <p:sldId id="328" r:id="rId14"/>
    <p:sldId id="334" r:id="rId15"/>
    <p:sldId id="335" r:id="rId16"/>
    <p:sldId id="336" r:id="rId17"/>
    <p:sldId id="337" r:id="rId18"/>
    <p:sldId id="339" r:id="rId19"/>
    <p:sldId id="33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A8E6"/>
    <a:srgbClr val="092A67"/>
    <a:srgbClr val="020B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91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g>
</file>

<file path=ppt/media/image11.jpg>
</file>

<file path=ppt/media/image12.jpe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3A8F00-13BA-4A0C-9857-0008360F6741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A1EDF3-0292-4856-955D-33F8B8CD7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6426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F9F95-0DEC-4493-8972-9EFF7154E85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8F9F95-0DEC-4493-8972-9EFF7154E851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A5FF7-AB21-C025-C019-6E78191A21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B301D9-0D9D-6CF1-4E91-1045CEC0C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060CF-1E52-5E70-245F-0B9443CE2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5B9FE-28C7-558A-D49F-2165B20F2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7C8B1-970A-693E-B7CB-9300DB57C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81152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445BF-664E-4848-9EE5-ECA9BAA9F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D27BD8-2334-238C-8EAC-999F9F490E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090A64-1081-EB2C-BC59-BAE3903C7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074F9-D570-B1DA-CD5E-7171D4CBE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8CF8F-C2AD-7903-2DC7-43771A96D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375296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F8BAE6-0C8F-81AD-C0C2-7C46D12139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8886B-6252-FA24-07AC-63D1937A6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DF575F-4401-0C82-5B4E-8A55D2FFE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574F08-0D70-D1DD-CE39-ED4D895B2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A41D1-B352-20A8-E424-CFB508D11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922592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BC575-BBDB-4020-194E-1B4105EBE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70364-6B4A-6FA8-CBC5-BC7D39204B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34787-E983-FCBD-D16C-3E6AD65FD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05CDD-F354-C665-C97A-E8BD1F9E9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9B9717-EF36-2076-8722-099DEA18E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3516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2359B-C6A3-60CF-8317-9F71C6031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92D129-9431-D25D-EC65-6CCBDB04E5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2EEA1-581B-CF70-5B1E-12B4E2F73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6A6AD-61B2-55F2-DD5C-A8B96233B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0B3-374F-55D4-6213-30A9ECE3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533758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EF2A76-91DC-35CA-9FC6-85A8C777B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73A5D-FCD5-43BF-5F09-080B67DF17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B0AEC-D068-29BA-93E4-94657A506E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6C41CD-CB83-0BEB-C9CA-7810BEBAB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548D2D-847D-D42C-6044-79167BD34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FBDE46-C8E4-3C25-CC90-162B7117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38835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E1984-3701-D010-859D-9E2268137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2D1324-E8D5-A0CC-4D38-00E0F4C7C8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4936B2-C477-B5D9-0E1B-BACFFAB9B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3196F2F-7813-284A-3254-2ED8A015E9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C2BEC-66F4-BB11-0656-BB38D46758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242E4F-13EE-AD1E-A69D-4F8CF6E3E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C2E600-B464-750E-EAE6-56DA409A9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48B3AD-DC81-3CB6-2F81-6147B10FD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637052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F2D80-C87D-E995-F7DB-70FEAB5C8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DA0F6-A4B2-8E58-289E-5383A2970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B8172A-E8F8-0AB0-D643-CFB43939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D27940-CEC8-9292-234D-FD08922FD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229678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96D0E1-A4BC-2053-B365-4FA7659F1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47DF36-AAB4-BCB2-3EB7-2B029FAAD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51E54-45DF-4E54-361A-176D92166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90536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BE9B2-E17A-0E5A-CEDA-CA285D090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CA29A-C984-4367-25F6-9AA54B9795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FD5B25-E35B-BE32-077C-0BC22296F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9CD16-3884-1040-6F9D-A2261B1BC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2B525A-C6CE-E2A3-97AC-60F111522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5AC08A-8C4E-B5F4-98A5-968831839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479290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C343F-A396-030B-45CA-3C7463FCE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FA080B7-CF6D-6409-EBDC-87BCCFB89D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FCAB49-39E8-17B9-FF3F-FE28BD3A8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04FF7-039E-FD38-6815-0E1BA1EBD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68C4B1-F370-C98A-FE99-555C1EF11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5EECF3-82FA-6554-6B69-8902D32C5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298602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562AE-C85C-840D-E240-827170462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9BB9D0-3249-1A56-F743-7F64A8727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8DA8C-CC79-1722-AB08-E11E228CFA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852067-B906-43A9-AC60-F20E6A31508F}" type="datetimeFigureOut">
              <a:rPr lang="en-US" smtClean="0"/>
              <a:t>5/28/2024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B86E3-0CBD-4A09-BBC6-D801BB391A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DFEB7-8E98-F7C5-CCF9-9CF8616C81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7C429-C033-4C04-8B69-8A35D1607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776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wip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8">
            <a:extLst>
              <a:ext uri="{FF2B5EF4-FFF2-40B4-BE49-F238E27FC236}">
                <a16:creationId xmlns:a16="http://schemas.microsoft.com/office/drawing/2014/main" id="{24EEDE69-887F-89D4-6563-852E2C0D8C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647798"/>
              </p:ext>
            </p:extLst>
          </p:nvPr>
        </p:nvGraphicFramePr>
        <p:xfrm>
          <a:off x="3732493" y="2474995"/>
          <a:ext cx="7031926" cy="256400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515963">
                  <a:extLst>
                    <a:ext uri="{9D8B030D-6E8A-4147-A177-3AD203B41FA5}">
                      <a16:colId xmlns:a16="http://schemas.microsoft.com/office/drawing/2014/main" val="2001205658"/>
                    </a:ext>
                  </a:extLst>
                </a:gridCol>
                <a:gridCol w="3515963">
                  <a:extLst>
                    <a:ext uri="{9D8B030D-6E8A-4147-A177-3AD203B41FA5}">
                      <a16:colId xmlns:a16="http://schemas.microsoft.com/office/drawing/2014/main" val="3410852366"/>
                    </a:ext>
                  </a:extLst>
                </a:gridCol>
              </a:tblGrid>
              <a:tr h="512800">
                <a:tc>
                  <a:txBody>
                    <a:bodyPr/>
                    <a:lstStyle/>
                    <a:p>
                      <a:pPr lvl="0" algn="ctr"/>
                      <a:r>
                        <a:rPr lang="en-US" sz="1500" dirty="0"/>
                        <a:t>        Name </a:t>
                      </a:r>
                    </a:p>
                  </a:txBody>
                  <a:tcPr marL="79109" marR="79109" marT="39554" marB="39554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500" dirty="0"/>
                        <a:t>Student ID</a:t>
                      </a:r>
                    </a:p>
                  </a:txBody>
                  <a:tcPr marL="79109" marR="79109" marT="39554" marB="39554"/>
                </a:tc>
                <a:extLst>
                  <a:ext uri="{0D108BD9-81ED-4DB2-BD59-A6C34878D82A}">
                    <a16:rowId xmlns:a16="http://schemas.microsoft.com/office/drawing/2014/main" val="1227703520"/>
                  </a:ext>
                </a:extLst>
              </a:tr>
              <a:tr h="512800"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sz="1500" u="none" strike="noStrike" cap="none" spc="0" normalizeH="0" baseline="0" dirty="0">
                          <a:ln>
                            <a:noFill/>
                          </a:ln>
                          <a:solidFill>
                            <a:srgbClr val="18413E"/>
                          </a:solidFill>
                          <a:effectLst/>
                          <a:uFillTx/>
                          <a:sym typeface="Calibri"/>
                        </a:rPr>
                        <a:t>Mahmudul Hasan Shihan </a:t>
                      </a:r>
                      <a:endParaRPr lang="en-US" sz="1500" dirty="0"/>
                    </a:p>
                  </a:txBody>
                  <a:tcPr marL="79109" marR="79109" marT="39554" marB="39554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kumimoji="0" lang="en-US" sz="1500" u="none" strike="noStrike" cap="none" spc="0" normalizeH="0" baseline="0" dirty="0">
                          <a:ln>
                            <a:noFill/>
                          </a:ln>
                          <a:solidFill>
                            <a:srgbClr val="18413E"/>
                          </a:solidFill>
                          <a:effectLst/>
                          <a:uFillTx/>
                          <a:sym typeface="Calibri"/>
                        </a:rPr>
                        <a:t>2221081098</a:t>
                      </a:r>
                      <a:endParaRPr lang="en-US" sz="1500" dirty="0"/>
                    </a:p>
                  </a:txBody>
                  <a:tcPr marL="79109" marR="79109" marT="39554" marB="39554"/>
                </a:tc>
                <a:extLst>
                  <a:ext uri="{0D108BD9-81ED-4DB2-BD59-A6C34878D82A}">
                    <a16:rowId xmlns:a16="http://schemas.microsoft.com/office/drawing/2014/main" val="132464649"/>
                  </a:ext>
                </a:extLst>
              </a:tr>
              <a:tr h="512800">
                <a:tc>
                  <a:txBody>
                    <a:bodyPr/>
                    <a:lstStyle/>
                    <a:p>
                      <a:pPr lvl="0" algn="ctr"/>
                      <a:r>
                        <a:rPr lang="en-US" sz="1500" dirty="0">
                          <a:solidFill>
                            <a:srgbClr val="18413E"/>
                          </a:solidFill>
                        </a:rPr>
                        <a:t>Abdur </a:t>
                      </a:r>
                      <a:r>
                        <a:rPr lang="en-US" sz="1500" dirty="0" err="1">
                          <a:solidFill>
                            <a:srgbClr val="18413E"/>
                          </a:solidFill>
                        </a:rPr>
                        <a:t>Razzzak</a:t>
                      </a:r>
                      <a:r>
                        <a:rPr lang="en-US" sz="1500" dirty="0">
                          <a:solidFill>
                            <a:srgbClr val="18413E"/>
                          </a:solidFill>
                        </a:rPr>
                        <a:t> </a:t>
                      </a:r>
                      <a:endParaRPr lang="en-US" sz="1500" dirty="0"/>
                    </a:p>
                  </a:txBody>
                  <a:tcPr marL="79109" marR="79109" marT="39554" marB="39554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500" dirty="0">
                          <a:solidFill>
                            <a:srgbClr val="18413E"/>
                          </a:solidFill>
                        </a:rPr>
                        <a:t>2221081081</a:t>
                      </a:r>
                      <a:endParaRPr lang="en-US" sz="1500" dirty="0"/>
                    </a:p>
                  </a:txBody>
                  <a:tcPr marL="79109" marR="79109" marT="39554" marB="39554"/>
                </a:tc>
                <a:extLst>
                  <a:ext uri="{0D108BD9-81ED-4DB2-BD59-A6C34878D82A}">
                    <a16:rowId xmlns:a16="http://schemas.microsoft.com/office/drawing/2014/main" val="4012585973"/>
                  </a:ext>
                </a:extLst>
              </a:tr>
              <a:tr h="512800">
                <a:tc>
                  <a:txBody>
                    <a:bodyPr/>
                    <a:lstStyle/>
                    <a:p>
                      <a:pPr lvl="0" algn="ctr"/>
                      <a:r>
                        <a:rPr lang="en-US" sz="1500" dirty="0" err="1">
                          <a:solidFill>
                            <a:srgbClr val="18413E"/>
                          </a:solidFill>
                        </a:rPr>
                        <a:t>Nure</a:t>
                      </a:r>
                      <a:r>
                        <a:rPr lang="en-US" sz="1500" dirty="0">
                          <a:solidFill>
                            <a:srgbClr val="18413E"/>
                          </a:solidFill>
                        </a:rPr>
                        <a:t> </a:t>
                      </a:r>
                      <a:r>
                        <a:rPr lang="en-US" sz="1500" dirty="0" err="1">
                          <a:solidFill>
                            <a:srgbClr val="18413E"/>
                          </a:solidFill>
                        </a:rPr>
                        <a:t>Alam</a:t>
                      </a:r>
                      <a:r>
                        <a:rPr lang="en-US" sz="1500" dirty="0">
                          <a:solidFill>
                            <a:srgbClr val="18413E"/>
                          </a:solidFill>
                        </a:rPr>
                        <a:t> </a:t>
                      </a:r>
                      <a:r>
                        <a:rPr lang="en-US" sz="1500" dirty="0" err="1">
                          <a:solidFill>
                            <a:srgbClr val="18413E"/>
                          </a:solidFill>
                        </a:rPr>
                        <a:t>Akond</a:t>
                      </a:r>
                      <a:r>
                        <a:rPr lang="en-US" sz="1500" dirty="0">
                          <a:solidFill>
                            <a:srgbClr val="18413E"/>
                          </a:solidFill>
                        </a:rPr>
                        <a:t> </a:t>
                      </a:r>
                      <a:r>
                        <a:rPr lang="en-US" sz="1500" dirty="0" err="1">
                          <a:solidFill>
                            <a:srgbClr val="18413E"/>
                          </a:solidFill>
                        </a:rPr>
                        <a:t>Shadin</a:t>
                      </a:r>
                      <a:endParaRPr lang="en-US" sz="1500" dirty="0"/>
                    </a:p>
                  </a:txBody>
                  <a:tcPr marL="79109" marR="79109" marT="39554" marB="39554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500" dirty="0">
                          <a:solidFill>
                            <a:srgbClr val="18413E"/>
                          </a:solidFill>
                        </a:rPr>
                        <a:t>2221081095</a:t>
                      </a:r>
                      <a:endParaRPr lang="en-US" sz="1500" dirty="0"/>
                    </a:p>
                  </a:txBody>
                  <a:tcPr marL="79109" marR="79109" marT="39554" marB="39554"/>
                </a:tc>
                <a:extLst>
                  <a:ext uri="{0D108BD9-81ED-4DB2-BD59-A6C34878D82A}">
                    <a16:rowId xmlns:a16="http://schemas.microsoft.com/office/drawing/2014/main" val="1333984331"/>
                  </a:ext>
                </a:extLst>
              </a:tr>
              <a:tr h="512800">
                <a:tc>
                  <a:txBody>
                    <a:bodyPr/>
                    <a:lstStyle/>
                    <a:p>
                      <a:pPr lvl="0" algn="ctr"/>
                      <a:r>
                        <a:rPr lang="en-US" sz="1500" dirty="0">
                          <a:solidFill>
                            <a:srgbClr val="18413E"/>
                          </a:solidFill>
                        </a:rPr>
                        <a:t>Nusrat Tabassum</a:t>
                      </a:r>
                      <a:endParaRPr lang="en-US" sz="1500" dirty="0"/>
                    </a:p>
                  </a:txBody>
                  <a:tcPr marL="79109" marR="79109" marT="39554" marB="39554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sz="1500" dirty="0">
                          <a:solidFill>
                            <a:srgbClr val="18413E"/>
                          </a:solidFill>
                        </a:rPr>
                        <a:t>2221081101</a:t>
                      </a:r>
                    </a:p>
                  </a:txBody>
                  <a:tcPr marL="79109" marR="79109" marT="39554" marB="39554"/>
                </a:tc>
                <a:extLst>
                  <a:ext uri="{0D108BD9-81ED-4DB2-BD59-A6C34878D82A}">
                    <a16:rowId xmlns:a16="http://schemas.microsoft.com/office/drawing/2014/main" val="3100995342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BF4586D9-53EC-8BC6-4FC5-7F04AF862C49}"/>
              </a:ext>
            </a:extLst>
          </p:cNvPr>
          <p:cNvSpPr/>
          <p:nvPr/>
        </p:nvSpPr>
        <p:spPr>
          <a:xfrm>
            <a:off x="0" y="-1"/>
            <a:ext cx="2203173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8577A31-9E8E-BF21-205E-C0D5B91188CB}"/>
              </a:ext>
            </a:extLst>
          </p:cNvPr>
          <p:cNvSpPr/>
          <p:nvPr/>
        </p:nvSpPr>
        <p:spPr>
          <a:xfrm>
            <a:off x="1" y="3429000"/>
            <a:ext cx="2203173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F4E50E6-D7D8-DC22-8C63-9F34FA1632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3330" y="172805"/>
            <a:ext cx="2425149" cy="14744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8A2C95-C1F3-2D40-A356-5F5D674C98ED}"/>
              </a:ext>
            </a:extLst>
          </p:cNvPr>
          <p:cNvSpPr txBox="1"/>
          <p:nvPr/>
        </p:nvSpPr>
        <p:spPr>
          <a:xfrm>
            <a:off x="10612161" y="6042991"/>
            <a:ext cx="1066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3EA8E6"/>
                </a:solidFill>
              </a:rPr>
              <a:t>20/05/24</a:t>
            </a:r>
          </a:p>
        </p:txBody>
      </p:sp>
    </p:spTree>
    <p:extLst>
      <p:ext uri="{BB962C8B-B14F-4D97-AF65-F5344CB8AC3E}">
        <p14:creationId xmlns:p14="http://schemas.microsoft.com/office/powerpoint/2010/main" val="3604508005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73A52E-0A78-8828-C4E8-4A31AD838C50}"/>
              </a:ext>
            </a:extLst>
          </p:cNvPr>
          <p:cNvSpPr txBox="1"/>
          <p:nvPr/>
        </p:nvSpPr>
        <p:spPr>
          <a:xfrm>
            <a:off x="3264354" y="1742018"/>
            <a:ext cx="55549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i="0" dirty="0">
                <a:solidFill>
                  <a:srgbClr val="3EA8E6"/>
                </a:solidFill>
                <a:effectLst/>
                <a:highlight>
                  <a:srgbClr val="FFFFFF"/>
                </a:highlight>
                <a:latin typeface="Nexa" panose="02000000000000000000" pitchFamily="50" charset="0"/>
              </a:rPr>
              <a:t>Transmission Media</a:t>
            </a:r>
            <a:endParaRPr lang="en-US" sz="4400" b="1" dirty="0">
              <a:solidFill>
                <a:srgbClr val="3EA8E6"/>
              </a:solidFill>
              <a:latin typeface="Nexa" panose="020000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2B2F73-4041-7A86-B8A9-2A5F78D64AE6}"/>
              </a:ext>
            </a:extLst>
          </p:cNvPr>
          <p:cNvSpPr txBox="1"/>
          <p:nvPr/>
        </p:nvSpPr>
        <p:spPr>
          <a:xfrm>
            <a:off x="3264354" y="2726200"/>
            <a:ext cx="64988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20B1C"/>
                </a:solidFill>
                <a:latin typeface="Metropolis Light" panose="00000500000000000000" pitchFamily="50" charset="0"/>
              </a:rPr>
              <a:t>There are two types of Transmission Media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D317A0E-1963-C39C-D1B8-5385BCDDDFD0}"/>
              </a:ext>
            </a:extLst>
          </p:cNvPr>
          <p:cNvGrpSpPr/>
          <p:nvPr/>
        </p:nvGrpSpPr>
        <p:grpSpPr>
          <a:xfrm>
            <a:off x="3370852" y="3395761"/>
            <a:ext cx="3285969" cy="684623"/>
            <a:chOff x="1561929" y="3680382"/>
            <a:chExt cx="3285969" cy="684623"/>
          </a:xfrm>
        </p:grpSpPr>
        <p:sp>
          <p:nvSpPr>
            <p:cNvPr id="5" name="Isosceles Triangle 127">
              <a:extLst>
                <a:ext uri="{FF2B5EF4-FFF2-40B4-BE49-F238E27FC236}">
                  <a16:creationId xmlns:a16="http://schemas.microsoft.com/office/drawing/2014/main" id="{E276183C-2B0C-1BDB-DBD2-9A9A33CF1DD1}"/>
                </a:ext>
              </a:extLst>
            </p:cNvPr>
            <p:cNvSpPr/>
            <p:nvPr/>
          </p:nvSpPr>
          <p:spPr>
            <a:xfrm rot="16200000" flipV="1">
              <a:off x="1412688" y="3829623"/>
              <a:ext cx="684623" cy="386141"/>
            </a:xfrm>
            <a:prstGeom prst="triangl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endParaRPr lang="en-US" dirty="0">
                <a:latin typeface="Yeseva One" panose="00000500000000000000" charset="0"/>
                <a:ea typeface="Yeseva One" panose="00000500000000000000" charset="0"/>
                <a:cs typeface="Noto Sans S Chinese Medium" panose="020B0600000000000000" charset="-122"/>
                <a:sym typeface="字魂36号-正文宋楷" panose="02000000000000000000" pitchFamily="2" charset="-122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85DA443-E742-50EF-5B6B-70CF879C801D}"/>
                </a:ext>
              </a:extLst>
            </p:cNvPr>
            <p:cNvSpPr txBox="1"/>
            <p:nvPr/>
          </p:nvSpPr>
          <p:spPr>
            <a:xfrm>
              <a:off x="2120356" y="3758201"/>
              <a:ext cx="272754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i="0" dirty="0">
                  <a:solidFill>
                    <a:srgbClr val="092A67"/>
                  </a:solidFill>
                  <a:effectLst/>
                  <a:highlight>
                    <a:srgbClr val="FFFFFF"/>
                  </a:highlight>
                  <a:latin typeface="Nexa" panose="02000000000000000000" pitchFamily="50" charset="0"/>
                </a:rPr>
                <a:t>Wired Media</a:t>
              </a:r>
              <a:endParaRPr lang="en-US" sz="3200" b="1" dirty="0">
                <a:solidFill>
                  <a:srgbClr val="092A67"/>
                </a:solidFill>
                <a:latin typeface="Nexa" panose="02000000000000000000" pitchFamily="50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4ADEF7-E39D-CE6A-1F50-953921A1C1C0}"/>
              </a:ext>
            </a:extLst>
          </p:cNvPr>
          <p:cNvGrpSpPr/>
          <p:nvPr/>
        </p:nvGrpSpPr>
        <p:grpSpPr>
          <a:xfrm>
            <a:off x="3370852" y="4235030"/>
            <a:ext cx="3776487" cy="692411"/>
            <a:chOff x="1561929" y="3680382"/>
            <a:chExt cx="3776487" cy="692411"/>
          </a:xfrm>
        </p:grpSpPr>
        <p:sp>
          <p:nvSpPr>
            <p:cNvPr id="11" name="Isosceles Triangle 127">
              <a:extLst>
                <a:ext uri="{FF2B5EF4-FFF2-40B4-BE49-F238E27FC236}">
                  <a16:creationId xmlns:a16="http://schemas.microsoft.com/office/drawing/2014/main" id="{97DBE6EF-AB8B-CDBF-3E61-723FC88AAD43}"/>
                </a:ext>
              </a:extLst>
            </p:cNvPr>
            <p:cNvSpPr/>
            <p:nvPr/>
          </p:nvSpPr>
          <p:spPr>
            <a:xfrm rot="16200000" flipV="1">
              <a:off x="1412688" y="3829623"/>
              <a:ext cx="684623" cy="386141"/>
            </a:xfrm>
            <a:prstGeom prst="triangl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endParaRPr lang="en-US" dirty="0">
                <a:latin typeface="Yeseva One" panose="00000500000000000000" charset="0"/>
                <a:ea typeface="Yeseva One" panose="00000500000000000000" charset="0"/>
                <a:cs typeface="Noto Sans S Chinese Medium" panose="020B0600000000000000" charset="-122"/>
                <a:sym typeface="字魂36号-正文宋楷" panose="02000000000000000000" pitchFamily="2" charset="-122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FA9B617-A82F-6172-B0F5-C32DE09D48EF}"/>
                </a:ext>
              </a:extLst>
            </p:cNvPr>
            <p:cNvSpPr txBox="1"/>
            <p:nvPr/>
          </p:nvSpPr>
          <p:spPr>
            <a:xfrm>
              <a:off x="2120356" y="3788018"/>
              <a:ext cx="321806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i="0" dirty="0">
                  <a:solidFill>
                    <a:srgbClr val="092A67"/>
                  </a:solidFill>
                  <a:effectLst/>
                  <a:highlight>
                    <a:srgbClr val="FFFFFF"/>
                  </a:highlight>
                  <a:latin typeface="Nexa" panose="02000000000000000000" pitchFamily="50" charset="0"/>
                </a:rPr>
                <a:t>Wireless Media</a:t>
              </a:r>
              <a:endParaRPr lang="en-US" sz="3200" b="1" dirty="0">
                <a:solidFill>
                  <a:srgbClr val="092A67"/>
                </a:solidFill>
                <a:latin typeface="Nexa" panose="02000000000000000000" pitchFamily="50" charset="0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EC7E52B-404B-AF46-E833-396FE8B13264}"/>
              </a:ext>
            </a:extLst>
          </p:cNvPr>
          <p:cNvSpPr/>
          <p:nvPr/>
        </p:nvSpPr>
        <p:spPr>
          <a:xfrm>
            <a:off x="0" y="-1"/>
            <a:ext cx="2203173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75891C2-8B6D-172D-3BAF-A3137303D005}"/>
              </a:ext>
            </a:extLst>
          </p:cNvPr>
          <p:cNvSpPr/>
          <p:nvPr/>
        </p:nvSpPr>
        <p:spPr>
          <a:xfrm>
            <a:off x="1" y="3429000"/>
            <a:ext cx="2203173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931560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67474FC-545A-952D-8A4C-833958A0A529}"/>
              </a:ext>
            </a:extLst>
          </p:cNvPr>
          <p:cNvSpPr txBox="1"/>
          <p:nvPr/>
        </p:nvSpPr>
        <p:spPr>
          <a:xfrm>
            <a:off x="1186079" y="2062229"/>
            <a:ext cx="336451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i="0" dirty="0">
                <a:solidFill>
                  <a:srgbClr val="092A67"/>
                </a:solidFill>
                <a:effectLst/>
                <a:highlight>
                  <a:srgbClr val="FFFFFF"/>
                </a:highlight>
                <a:latin typeface="Nexa" panose="02000000000000000000" pitchFamily="50" charset="0"/>
              </a:rPr>
              <a:t>Wired Media</a:t>
            </a:r>
            <a:endParaRPr lang="en-US" sz="4000" b="1" dirty="0">
              <a:solidFill>
                <a:srgbClr val="092A67"/>
              </a:solidFill>
              <a:latin typeface="Nexa" panose="020000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FF5263-594E-F7BD-9342-64A0DAE5753A}"/>
              </a:ext>
            </a:extLst>
          </p:cNvPr>
          <p:cNvSpPr txBox="1"/>
          <p:nvPr/>
        </p:nvSpPr>
        <p:spPr>
          <a:xfrm>
            <a:off x="1186079" y="2857875"/>
            <a:ext cx="56539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Wired media refers to the physical cables and wires, </a:t>
            </a:r>
          </a:p>
          <a:p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used to transmit data between two or more devices.</a:t>
            </a:r>
            <a:endParaRPr lang="en-US" sz="2000" dirty="0">
              <a:solidFill>
                <a:srgbClr val="092A67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4FB18A-24C2-F635-9AD4-72D66CD56C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566" y="1"/>
            <a:ext cx="4174433" cy="23853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405E847-6EEF-49ED-74FE-6160226955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566" y="2385391"/>
            <a:ext cx="4177874" cy="20889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BCDD4FB-E171-C1EE-39B5-68F5D1EA93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566" y="4474328"/>
            <a:ext cx="4177874" cy="2193384"/>
          </a:xfrm>
          <a:prstGeom prst="rect">
            <a:avLst/>
          </a:prstGeom>
        </p:spPr>
      </p:pic>
      <p:sp>
        <p:nvSpPr>
          <p:cNvPr id="15" name="Isosceles Triangle 127">
            <a:extLst>
              <a:ext uri="{FF2B5EF4-FFF2-40B4-BE49-F238E27FC236}">
                <a16:creationId xmlns:a16="http://schemas.microsoft.com/office/drawing/2014/main" id="{3D7AD79A-1202-C741-B28B-A571A36B0F15}"/>
              </a:ext>
            </a:extLst>
          </p:cNvPr>
          <p:cNvSpPr/>
          <p:nvPr/>
        </p:nvSpPr>
        <p:spPr>
          <a:xfrm flipV="1">
            <a:off x="0" y="-1"/>
            <a:ext cx="1392133" cy="785191"/>
          </a:xfrm>
          <a:prstGeom prst="triangle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rtlCol="0" anchor="ctr"/>
          <a:lstStyle/>
          <a:p>
            <a:pPr algn="ctr"/>
            <a:endParaRPr lang="en-US" dirty="0">
              <a:latin typeface="Yeseva One" panose="00000500000000000000" charset="0"/>
              <a:ea typeface="Yeseva One" panose="00000500000000000000" charset="0"/>
              <a:cs typeface="Noto Sans S Chinese Medium" panose="020B0600000000000000" charset="-122"/>
              <a:sym typeface="字魂36号-正文宋楷" panose="02000000000000000000" pitchFamily="2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0C4F31-7D3A-3A62-3E0B-D82101767545}"/>
              </a:ext>
            </a:extLst>
          </p:cNvPr>
          <p:cNvSpPr txBox="1"/>
          <p:nvPr/>
        </p:nvSpPr>
        <p:spPr>
          <a:xfrm>
            <a:off x="1186079" y="3889864"/>
            <a:ext cx="40567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There are three types of wired media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49CB71-9D65-BCCE-ACD7-CC312A83DB0C}"/>
              </a:ext>
            </a:extLst>
          </p:cNvPr>
          <p:cNvSpPr txBox="1"/>
          <p:nvPr/>
        </p:nvSpPr>
        <p:spPr>
          <a:xfrm>
            <a:off x="1186079" y="4289974"/>
            <a:ext cx="28257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EA8E6"/>
                </a:solidFill>
              </a:rPr>
              <a:t>Twisted Pair Cable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EA8E6"/>
                </a:solidFill>
              </a:rPr>
              <a:t>Coaxial Cable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EA8E6"/>
                </a:solidFill>
              </a:rPr>
              <a:t>Optical Fiber Cable</a:t>
            </a:r>
          </a:p>
        </p:txBody>
      </p:sp>
    </p:spTree>
    <p:extLst>
      <p:ext uri="{BB962C8B-B14F-4D97-AF65-F5344CB8AC3E}">
        <p14:creationId xmlns:p14="http://schemas.microsoft.com/office/powerpoint/2010/main" val="376803558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67474FC-545A-952D-8A4C-833958A0A529}"/>
              </a:ext>
            </a:extLst>
          </p:cNvPr>
          <p:cNvSpPr txBox="1"/>
          <p:nvPr/>
        </p:nvSpPr>
        <p:spPr>
          <a:xfrm>
            <a:off x="1186079" y="1811252"/>
            <a:ext cx="3976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i="0" dirty="0">
                <a:solidFill>
                  <a:srgbClr val="092A67"/>
                </a:solidFill>
                <a:effectLst/>
                <a:highlight>
                  <a:srgbClr val="FFFFFF"/>
                </a:highlight>
                <a:latin typeface="Nexa" panose="02000000000000000000" pitchFamily="50" charset="0"/>
              </a:rPr>
              <a:t>Wireless Media</a:t>
            </a:r>
            <a:endParaRPr lang="en-US" sz="4000" b="1" dirty="0">
              <a:solidFill>
                <a:srgbClr val="092A67"/>
              </a:solidFill>
              <a:latin typeface="Nexa" panose="02000000000000000000" pitchFamily="50" charset="0"/>
            </a:endParaRPr>
          </a:p>
        </p:txBody>
      </p:sp>
      <p:sp>
        <p:nvSpPr>
          <p:cNvPr id="15" name="Isosceles Triangle 127">
            <a:extLst>
              <a:ext uri="{FF2B5EF4-FFF2-40B4-BE49-F238E27FC236}">
                <a16:creationId xmlns:a16="http://schemas.microsoft.com/office/drawing/2014/main" id="{3D7AD79A-1202-C741-B28B-A571A36B0F15}"/>
              </a:ext>
            </a:extLst>
          </p:cNvPr>
          <p:cNvSpPr/>
          <p:nvPr/>
        </p:nvSpPr>
        <p:spPr>
          <a:xfrm flipV="1">
            <a:off x="0" y="-1"/>
            <a:ext cx="1392133" cy="785191"/>
          </a:xfrm>
          <a:prstGeom prst="triangle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wrap="none" rtlCol="0" anchor="ctr"/>
          <a:lstStyle/>
          <a:p>
            <a:pPr algn="ctr"/>
            <a:endParaRPr lang="en-US" dirty="0">
              <a:latin typeface="Yeseva One" panose="00000500000000000000" charset="0"/>
              <a:ea typeface="Yeseva One" panose="00000500000000000000" charset="0"/>
              <a:cs typeface="Noto Sans S Chinese Medium" panose="020B0600000000000000" charset="-122"/>
              <a:sym typeface="字魂36号-正文宋楷" panose="02000000000000000000" pitchFamily="2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0C4F31-7D3A-3A62-3E0B-D82101767545}"/>
              </a:ext>
            </a:extLst>
          </p:cNvPr>
          <p:cNvSpPr txBox="1"/>
          <p:nvPr/>
        </p:nvSpPr>
        <p:spPr>
          <a:xfrm>
            <a:off x="1186079" y="4068766"/>
            <a:ext cx="43198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There are some wireless media such as-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49CB71-9D65-BCCE-ACD7-CC312A83DB0C}"/>
              </a:ext>
            </a:extLst>
          </p:cNvPr>
          <p:cNvSpPr txBox="1"/>
          <p:nvPr/>
        </p:nvSpPr>
        <p:spPr>
          <a:xfrm>
            <a:off x="1186079" y="4468876"/>
            <a:ext cx="196592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EA8E6"/>
                </a:solidFill>
              </a:rPr>
              <a:t>Micro Wave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EA8E6"/>
                </a:solidFill>
              </a:rPr>
              <a:t>Radio Wave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3EA8E6"/>
                </a:solidFill>
              </a:rPr>
              <a:t>Infrared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AAAAD65-D76E-DA9E-B674-6236F7381221}"/>
              </a:ext>
            </a:extLst>
          </p:cNvPr>
          <p:cNvSpPr txBox="1"/>
          <p:nvPr/>
        </p:nvSpPr>
        <p:spPr>
          <a:xfrm>
            <a:off x="1278528" y="2385391"/>
            <a:ext cx="546652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Wireless media refers to the transmission of data through the air using electromagnetic waves, without the need for physical cables. This method provides greater flexibility and mobility.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6DBC97-D86C-CC36-D443-AC9A70702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3122" y="-1"/>
            <a:ext cx="4468877" cy="44688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9565EDD-4A42-AC7E-78D4-EDD68180C5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3123" y="4319836"/>
            <a:ext cx="4474208" cy="253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945890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99586A-61B9-2028-5948-6F0715AE66C8}"/>
              </a:ext>
            </a:extLst>
          </p:cNvPr>
          <p:cNvSpPr txBox="1"/>
          <p:nvPr/>
        </p:nvSpPr>
        <p:spPr>
          <a:xfrm>
            <a:off x="3273297" y="2119364"/>
            <a:ext cx="71890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i="0" dirty="0">
                <a:solidFill>
                  <a:srgbClr val="092A67"/>
                </a:solidFill>
                <a:effectLst/>
                <a:highlight>
                  <a:srgbClr val="FFFFFF"/>
                </a:highlight>
                <a:latin typeface="Nexa" panose="02000000000000000000" pitchFamily="50" charset="0"/>
              </a:rPr>
              <a:t>Type of data communication</a:t>
            </a:r>
            <a:endParaRPr lang="en-US" sz="4000" b="1" dirty="0">
              <a:solidFill>
                <a:srgbClr val="092A67"/>
              </a:solidFill>
              <a:latin typeface="Nexa" panose="02000000000000000000" pitchFamily="50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C64AC4-93E0-4C40-4F14-47098AABC98A}"/>
              </a:ext>
            </a:extLst>
          </p:cNvPr>
          <p:cNvSpPr txBox="1"/>
          <p:nvPr/>
        </p:nvSpPr>
        <p:spPr>
          <a:xfrm>
            <a:off x="3349487" y="2827250"/>
            <a:ext cx="55984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 data communication is divided into three types: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AC0AB3-0EAE-557B-23B8-4B593FFACDF3}"/>
              </a:ext>
            </a:extLst>
          </p:cNvPr>
          <p:cNvSpPr txBox="1"/>
          <p:nvPr/>
        </p:nvSpPr>
        <p:spPr>
          <a:xfrm>
            <a:off x="3349487" y="3280634"/>
            <a:ext cx="24274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EA8E6"/>
                </a:solidFill>
              </a:rPr>
              <a:t>Simplex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EA8E6"/>
                </a:solidFill>
              </a:rPr>
              <a:t>Half-Duplex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3EA8E6"/>
                </a:solidFill>
              </a:rPr>
              <a:t>Full-Duplex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272362-8194-A355-5C18-4EFCD1220E6C}"/>
              </a:ext>
            </a:extLst>
          </p:cNvPr>
          <p:cNvSpPr/>
          <p:nvPr/>
        </p:nvSpPr>
        <p:spPr>
          <a:xfrm>
            <a:off x="0" y="-1"/>
            <a:ext cx="2203173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EEB9F3A-A9D1-8137-5389-97A9BDE1FBF9}"/>
              </a:ext>
            </a:extLst>
          </p:cNvPr>
          <p:cNvSpPr/>
          <p:nvPr/>
        </p:nvSpPr>
        <p:spPr>
          <a:xfrm>
            <a:off x="1" y="3429000"/>
            <a:ext cx="2203173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46202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3A0C93D-997E-26C1-ADCD-6E303662447E}"/>
              </a:ext>
            </a:extLst>
          </p:cNvPr>
          <p:cNvSpPr/>
          <p:nvPr/>
        </p:nvSpPr>
        <p:spPr>
          <a:xfrm>
            <a:off x="1" y="-1"/>
            <a:ext cx="1046480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999835-8779-6395-6875-35AFD6A0D33D}"/>
              </a:ext>
            </a:extLst>
          </p:cNvPr>
          <p:cNvSpPr/>
          <p:nvPr/>
        </p:nvSpPr>
        <p:spPr>
          <a:xfrm>
            <a:off x="2" y="3429000"/>
            <a:ext cx="1046480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7474FC-545A-952D-8A4C-833958A0A529}"/>
              </a:ext>
            </a:extLst>
          </p:cNvPr>
          <p:cNvSpPr txBox="1"/>
          <p:nvPr/>
        </p:nvSpPr>
        <p:spPr>
          <a:xfrm>
            <a:off x="2416271" y="1360556"/>
            <a:ext cx="61139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i="0" dirty="0">
                <a:solidFill>
                  <a:srgbClr val="092A67"/>
                </a:solidFill>
                <a:effectLst/>
                <a:highlight>
                  <a:srgbClr val="FFFFFF"/>
                </a:highlight>
                <a:latin typeface="Nexa" panose="02000000000000000000" pitchFamily="50" charset="0"/>
              </a:rPr>
              <a:t>Simplex Communication</a:t>
            </a:r>
            <a:endParaRPr lang="en-US" sz="4000" b="1" dirty="0">
              <a:solidFill>
                <a:srgbClr val="092A67"/>
              </a:solidFill>
              <a:latin typeface="Nexa" panose="020000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FF5263-594E-F7BD-9342-64A0DAE5753A}"/>
              </a:ext>
            </a:extLst>
          </p:cNvPr>
          <p:cNvSpPr txBox="1"/>
          <p:nvPr/>
        </p:nvSpPr>
        <p:spPr>
          <a:xfrm>
            <a:off x="2416271" y="2156202"/>
            <a:ext cx="84380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It is one-way communication or we can say that unidirectional communication, </a:t>
            </a:r>
          </a:p>
          <a:p>
            <a:r>
              <a:rPr lang="en-US" sz="2000" dirty="0"/>
              <a:t>Where one device only receives and another device only sends data.</a:t>
            </a:r>
          </a:p>
          <a:p>
            <a:r>
              <a:rPr lang="en-US" sz="2000" dirty="0">
                <a:solidFill>
                  <a:srgbClr val="092A67"/>
                </a:solidFill>
              </a:rPr>
              <a:t>For example, entering data using a keyboard.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4F63CC2-D793-EF88-BFAD-7095F1A551F8}"/>
              </a:ext>
            </a:extLst>
          </p:cNvPr>
          <p:cNvGrpSpPr/>
          <p:nvPr/>
        </p:nvGrpSpPr>
        <p:grpSpPr>
          <a:xfrm>
            <a:off x="3031547" y="4127837"/>
            <a:ext cx="6128906" cy="1015663"/>
            <a:chOff x="2639291" y="4281055"/>
            <a:chExt cx="6128906" cy="1015663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E31995C-9A40-4007-F303-6E57BAC76381}"/>
                </a:ext>
              </a:extLst>
            </p:cNvPr>
            <p:cNvSpPr/>
            <p:nvPr/>
          </p:nvSpPr>
          <p:spPr>
            <a:xfrm>
              <a:off x="2639291" y="4281055"/>
              <a:ext cx="1569027" cy="1015663"/>
            </a:xfrm>
            <a:prstGeom prst="rect">
              <a:avLst/>
            </a:prstGeom>
            <a:noFill/>
            <a:ln w="28575">
              <a:solidFill>
                <a:srgbClr val="3EA8E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3EA8E6"/>
                  </a:solidFill>
                </a:rPr>
                <a:t>Sender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DE42ED6-016B-D6D2-2EB3-5B898145A11B}"/>
                </a:ext>
              </a:extLst>
            </p:cNvPr>
            <p:cNvSpPr/>
            <p:nvPr/>
          </p:nvSpPr>
          <p:spPr>
            <a:xfrm>
              <a:off x="7199170" y="4281055"/>
              <a:ext cx="1569027" cy="1015663"/>
            </a:xfrm>
            <a:prstGeom prst="rect">
              <a:avLst/>
            </a:prstGeom>
            <a:noFill/>
            <a:ln w="28575">
              <a:solidFill>
                <a:srgbClr val="3EA8E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3EA8E6"/>
                  </a:solidFill>
                </a:rPr>
                <a:t>Receiver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9C0B426E-A5EA-761D-CA30-FBD84448D2AB}"/>
                </a:ext>
              </a:extLst>
            </p:cNvPr>
            <p:cNvCxnSpPr>
              <a:stCxn id="2" idx="3"/>
              <a:endCxn id="3" idx="1"/>
            </p:cNvCxnSpPr>
            <p:nvPr/>
          </p:nvCxnSpPr>
          <p:spPr>
            <a:xfrm>
              <a:off x="4208318" y="4788887"/>
              <a:ext cx="2990852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95130004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3A0C93D-997E-26C1-ADCD-6E303662447E}"/>
              </a:ext>
            </a:extLst>
          </p:cNvPr>
          <p:cNvSpPr/>
          <p:nvPr/>
        </p:nvSpPr>
        <p:spPr>
          <a:xfrm>
            <a:off x="1" y="-1"/>
            <a:ext cx="1046480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999835-8779-6395-6875-35AFD6A0D33D}"/>
              </a:ext>
            </a:extLst>
          </p:cNvPr>
          <p:cNvSpPr/>
          <p:nvPr/>
        </p:nvSpPr>
        <p:spPr>
          <a:xfrm>
            <a:off x="2" y="3429000"/>
            <a:ext cx="1046480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7474FC-545A-952D-8A4C-833958A0A529}"/>
              </a:ext>
            </a:extLst>
          </p:cNvPr>
          <p:cNvSpPr txBox="1"/>
          <p:nvPr/>
        </p:nvSpPr>
        <p:spPr>
          <a:xfrm>
            <a:off x="1985347" y="1405760"/>
            <a:ext cx="717510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i="0" dirty="0">
                <a:solidFill>
                  <a:srgbClr val="092A67"/>
                </a:solidFill>
                <a:effectLst/>
                <a:highlight>
                  <a:srgbClr val="FFFFFF"/>
                </a:highlight>
                <a:latin typeface="Nexa" panose="02000000000000000000" pitchFamily="50" charset="0"/>
              </a:rPr>
              <a:t>Half-Duplex Communication</a:t>
            </a:r>
            <a:endParaRPr lang="en-US" sz="4000" b="1" dirty="0">
              <a:solidFill>
                <a:srgbClr val="092A67"/>
              </a:solidFill>
              <a:latin typeface="Nexa" panose="020000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FF5263-594E-F7BD-9342-64A0DAE5753A}"/>
              </a:ext>
            </a:extLst>
          </p:cNvPr>
          <p:cNvSpPr txBox="1"/>
          <p:nvPr/>
        </p:nvSpPr>
        <p:spPr>
          <a:xfrm>
            <a:off x="1985347" y="2222331"/>
            <a:ext cx="90913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It is a two-way communication, or we can say that it is a bidirectional communication </a:t>
            </a:r>
          </a:p>
          <a:p>
            <a:r>
              <a:rPr lang="en-US" sz="2000" dirty="0"/>
              <a:t>Where both devices can send and receive data but not at the same time.</a:t>
            </a:r>
          </a:p>
          <a:p>
            <a:r>
              <a:rPr lang="en-US" sz="2000" dirty="0">
                <a:solidFill>
                  <a:srgbClr val="092A67"/>
                </a:solidFill>
              </a:rPr>
              <a:t>For example, walkie-talkie.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27CE469-E25E-8254-AB0E-D4D99C5F2628}"/>
              </a:ext>
            </a:extLst>
          </p:cNvPr>
          <p:cNvGrpSpPr/>
          <p:nvPr/>
        </p:nvGrpSpPr>
        <p:grpSpPr>
          <a:xfrm>
            <a:off x="3031547" y="4366376"/>
            <a:ext cx="6128906" cy="1015663"/>
            <a:chOff x="3031547" y="4127837"/>
            <a:chExt cx="6128906" cy="101566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34F63CC2-D793-EF88-BFAD-7095F1A551F8}"/>
                </a:ext>
              </a:extLst>
            </p:cNvPr>
            <p:cNvGrpSpPr/>
            <p:nvPr/>
          </p:nvGrpSpPr>
          <p:grpSpPr>
            <a:xfrm>
              <a:off x="3031547" y="4127837"/>
              <a:ext cx="6128906" cy="1015663"/>
              <a:chOff x="2639291" y="4281055"/>
              <a:chExt cx="6128906" cy="1015663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E31995C-9A40-4007-F303-6E57BAC76381}"/>
                  </a:ext>
                </a:extLst>
              </p:cNvPr>
              <p:cNvSpPr/>
              <p:nvPr/>
            </p:nvSpPr>
            <p:spPr>
              <a:xfrm>
                <a:off x="2639291" y="4281055"/>
                <a:ext cx="1569027" cy="1015663"/>
              </a:xfrm>
              <a:prstGeom prst="rect">
                <a:avLst/>
              </a:prstGeom>
              <a:noFill/>
              <a:ln w="28575">
                <a:solidFill>
                  <a:srgbClr val="3EA8E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rgbClr val="3EA8E6"/>
                    </a:solidFill>
                  </a:rPr>
                  <a:t>Sender</a:t>
                </a:r>
              </a:p>
            </p:txBody>
          </p:sp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4DE42ED6-016B-D6D2-2EB3-5B898145A11B}"/>
                  </a:ext>
                </a:extLst>
              </p:cNvPr>
              <p:cNvSpPr/>
              <p:nvPr/>
            </p:nvSpPr>
            <p:spPr>
              <a:xfrm>
                <a:off x="7199170" y="4281055"/>
                <a:ext cx="1569027" cy="1015663"/>
              </a:xfrm>
              <a:prstGeom prst="rect">
                <a:avLst/>
              </a:prstGeom>
              <a:noFill/>
              <a:ln w="28575">
                <a:solidFill>
                  <a:srgbClr val="3EA8E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rgbClr val="3EA8E6"/>
                    </a:solidFill>
                  </a:rPr>
                  <a:t>Receiver</a:t>
                </a:r>
              </a:p>
            </p:txBody>
          </p:sp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9C0B426E-A5EA-761D-CA30-FBD84448D2A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08318" y="4600046"/>
                <a:ext cx="2990852" cy="0"/>
              </a:xfrm>
              <a:prstGeom prst="straightConnector1">
                <a:avLst/>
              </a:prstGeom>
              <a:ln w="28575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8997CD01-8B69-6035-9201-A220DB289F3E}"/>
                </a:ext>
              </a:extLst>
            </p:cNvPr>
            <p:cNvCxnSpPr/>
            <p:nvPr/>
          </p:nvCxnSpPr>
          <p:spPr>
            <a:xfrm flipH="1">
              <a:off x="4600574" y="4840357"/>
              <a:ext cx="2990852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06772375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3A0C93D-997E-26C1-ADCD-6E303662447E}"/>
              </a:ext>
            </a:extLst>
          </p:cNvPr>
          <p:cNvSpPr/>
          <p:nvPr/>
        </p:nvSpPr>
        <p:spPr>
          <a:xfrm>
            <a:off x="1" y="-1"/>
            <a:ext cx="1046480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999835-8779-6395-6875-35AFD6A0D33D}"/>
              </a:ext>
            </a:extLst>
          </p:cNvPr>
          <p:cNvSpPr/>
          <p:nvPr/>
        </p:nvSpPr>
        <p:spPr>
          <a:xfrm>
            <a:off x="2" y="3429000"/>
            <a:ext cx="1046480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7474FC-545A-952D-8A4C-833958A0A529}"/>
              </a:ext>
            </a:extLst>
          </p:cNvPr>
          <p:cNvSpPr txBox="1"/>
          <p:nvPr/>
        </p:nvSpPr>
        <p:spPr>
          <a:xfrm>
            <a:off x="1985347" y="1405760"/>
            <a:ext cx="70183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i="0" dirty="0">
                <a:solidFill>
                  <a:srgbClr val="092A67"/>
                </a:solidFill>
                <a:effectLst/>
                <a:highlight>
                  <a:srgbClr val="FFFFFF"/>
                </a:highlight>
                <a:latin typeface="Nexa" panose="02000000000000000000" pitchFamily="50" charset="0"/>
              </a:rPr>
              <a:t>Full-Duplex Communication</a:t>
            </a:r>
            <a:endParaRPr lang="en-US" sz="4000" b="1" dirty="0">
              <a:solidFill>
                <a:srgbClr val="092A67"/>
              </a:solidFill>
              <a:latin typeface="Nexa" panose="020000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FF5263-594E-F7BD-9342-64A0DAE5753A}"/>
              </a:ext>
            </a:extLst>
          </p:cNvPr>
          <p:cNvSpPr txBox="1"/>
          <p:nvPr/>
        </p:nvSpPr>
        <p:spPr>
          <a:xfrm>
            <a:off x="1985347" y="2222331"/>
            <a:ext cx="90272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It is a two-way communication or we can say that it is a bidirectional communication </a:t>
            </a:r>
          </a:p>
          <a:p>
            <a:r>
              <a:rPr lang="en-US" sz="2000" dirty="0"/>
              <a:t>where both devices can send and receive data at the same time.</a:t>
            </a:r>
          </a:p>
          <a:p>
            <a:r>
              <a:rPr lang="en-US" sz="2000" dirty="0">
                <a:solidFill>
                  <a:srgbClr val="092A67"/>
                </a:solidFill>
              </a:rPr>
              <a:t>For example, mobile phones, landlines, etc.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4F63CC2-D793-EF88-BFAD-7095F1A551F8}"/>
              </a:ext>
            </a:extLst>
          </p:cNvPr>
          <p:cNvGrpSpPr/>
          <p:nvPr/>
        </p:nvGrpSpPr>
        <p:grpSpPr>
          <a:xfrm>
            <a:off x="3031547" y="4366376"/>
            <a:ext cx="6128906" cy="1015663"/>
            <a:chOff x="2639291" y="4281055"/>
            <a:chExt cx="6128906" cy="1015663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3E31995C-9A40-4007-F303-6E57BAC76381}"/>
                </a:ext>
              </a:extLst>
            </p:cNvPr>
            <p:cNvSpPr/>
            <p:nvPr/>
          </p:nvSpPr>
          <p:spPr>
            <a:xfrm>
              <a:off x="2639291" y="4281055"/>
              <a:ext cx="1569027" cy="1015663"/>
            </a:xfrm>
            <a:prstGeom prst="rect">
              <a:avLst/>
            </a:prstGeom>
            <a:noFill/>
            <a:ln w="28575">
              <a:solidFill>
                <a:srgbClr val="3EA8E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3EA8E6"/>
                  </a:solidFill>
                </a:rPr>
                <a:t>Sender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DE42ED6-016B-D6D2-2EB3-5B898145A11B}"/>
                </a:ext>
              </a:extLst>
            </p:cNvPr>
            <p:cNvSpPr/>
            <p:nvPr/>
          </p:nvSpPr>
          <p:spPr>
            <a:xfrm>
              <a:off x="7199170" y="4281055"/>
              <a:ext cx="1569027" cy="1015663"/>
            </a:xfrm>
            <a:prstGeom prst="rect">
              <a:avLst/>
            </a:prstGeom>
            <a:noFill/>
            <a:ln w="28575">
              <a:solidFill>
                <a:srgbClr val="3EA8E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3EA8E6"/>
                  </a:solidFill>
                </a:rPr>
                <a:t>Receiver</a:t>
              </a:r>
            </a:p>
          </p:txBody>
        </p: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8CFE597-D6BE-48E7-794D-1E4964EB9C5F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4600574" y="4874208"/>
            <a:ext cx="2990852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784549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8">
            <a:extLst>
              <a:ext uri="{FF2B5EF4-FFF2-40B4-BE49-F238E27FC236}">
                <a16:creationId xmlns:a16="http://schemas.microsoft.com/office/drawing/2014/main" id="{75AC9159-906F-7083-9021-FB245691DBF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/>
          <a:srcRect l="63364" t="34457" b="11375"/>
          <a:stretch>
            <a:fillRect/>
          </a:stretch>
        </p:blipFill>
        <p:spPr>
          <a:xfrm rot="10800000">
            <a:off x="8822694" y="0"/>
            <a:ext cx="3369306" cy="3342553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F9A2B-5F9E-C526-2813-84179DDF43B6}"/>
              </a:ext>
            </a:extLst>
          </p:cNvPr>
          <p:cNvSpPr/>
          <p:nvPr/>
        </p:nvSpPr>
        <p:spPr>
          <a:xfrm>
            <a:off x="8829269" y="3342554"/>
            <a:ext cx="3369306" cy="3515446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C57D0A-2531-71A9-8308-254FF7DEA1FD}"/>
              </a:ext>
            </a:extLst>
          </p:cNvPr>
          <p:cNvSpPr txBox="1"/>
          <p:nvPr/>
        </p:nvSpPr>
        <p:spPr>
          <a:xfrm>
            <a:off x="1133808" y="1008926"/>
            <a:ext cx="425937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3EA8E6"/>
                </a:solidFill>
                <a:latin typeface="Nexa Bold" panose="02000000000000000000" pitchFamily="50" charset="0"/>
              </a:rPr>
              <a:t>Why Data Communication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16368F-F9C0-946D-34B3-50DC297E018B}"/>
              </a:ext>
            </a:extLst>
          </p:cNvPr>
          <p:cNvGrpSpPr/>
          <p:nvPr/>
        </p:nvGrpSpPr>
        <p:grpSpPr>
          <a:xfrm>
            <a:off x="1224719" y="2363242"/>
            <a:ext cx="363661" cy="454177"/>
            <a:chOff x="1037780" y="2126726"/>
            <a:chExt cx="363661" cy="454177"/>
          </a:xfrm>
        </p:grpSpPr>
        <p:sp>
          <p:nvSpPr>
            <p:cNvPr id="32" name="Oval 19">
              <a:extLst>
                <a:ext uri="{FF2B5EF4-FFF2-40B4-BE49-F238E27FC236}">
                  <a16:creationId xmlns:a16="http://schemas.microsoft.com/office/drawing/2014/main" id="{7F002319-8F2F-0E7C-7E0B-A296EDF49D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682" y="2126726"/>
              <a:ext cx="361759" cy="361871"/>
            </a:xfrm>
            <a:prstGeom prst="ellips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  <p:sp>
          <p:nvSpPr>
            <p:cNvPr id="33" name="Oval 28">
              <a:extLst>
                <a:ext uri="{FF2B5EF4-FFF2-40B4-BE49-F238E27FC236}">
                  <a16:creationId xmlns:a16="http://schemas.microsoft.com/office/drawing/2014/main" id="{9063F85A-74E6-69AC-2244-C6A6F0DD3E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80" y="2217130"/>
              <a:ext cx="363661" cy="363773"/>
            </a:xfrm>
            <a:prstGeom prst="ellipse">
              <a:avLst/>
            </a:prstGeom>
            <a:solidFill>
              <a:srgbClr val="092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</p:grpSp>
      <p:sp>
        <p:nvSpPr>
          <p:cNvPr id="34" name="文本1">
            <a:extLst>
              <a:ext uri="{FF2B5EF4-FFF2-40B4-BE49-F238E27FC236}">
                <a16:creationId xmlns:a16="http://schemas.microsoft.com/office/drawing/2014/main" id="{3D0B808D-46CB-C2E3-2BC5-8A750571A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8377" y="2435988"/>
            <a:ext cx="3261005" cy="350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b="1" dirty="0"/>
              <a:t>Enhanced Communication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51D7A9-91C6-8A55-90FB-2BC9A0B34B57}"/>
              </a:ext>
            </a:extLst>
          </p:cNvPr>
          <p:cNvSpPr txBox="1"/>
          <p:nvPr/>
        </p:nvSpPr>
        <p:spPr>
          <a:xfrm>
            <a:off x="1110935" y="1579764"/>
            <a:ext cx="711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Basically, data communication is crucial in our daily life for several reasons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89E2B9F-80FF-5736-9443-0E1272687A01}"/>
              </a:ext>
            </a:extLst>
          </p:cNvPr>
          <p:cNvGrpSpPr/>
          <p:nvPr/>
        </p:nvGrpSpPr>
        <p:grpSpPr>
          <a:xfrm>
            <a:off x="1224719" y="3014014"/>
            <a:ext cx="363661" cy="454177"/>
            <a:chOff x="1037780" y="2126726"/>
            <a:chExt cx="363661" cy="454177"/>
          </a:xfrm>
        </p:grpSpPr>
        <p:sp>
          <p:nvSpPr>
            <p:cNvPr id="4" name="Oval 19">
              <a:extLst>
                <a:ext uri="{FF2B5EF4-FFF2-40B4-BE49-F238E27FC236}">
                  <a16:creationId xmlns:a16="http://schemas.microsoft.com/office/drawing/2014/main" id="{401021FA-5ED3-67E1-1B22-008C8D44BE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682" y="2126726"/>
              <a:ext cx="361759" cy="361871"/>
            </a:xfrm>
            <a:prstGeom prst="ellips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  <p:sp>
          <p:nvSpPr>
            <p:cNvPr id="9" name="Oval 28">
              <a:extLst>
                <a:ext uri="{FF2B5EF4-FFF2-40B4-BE49-F238E27FC236}">
                  <a16:creationId xmlns:a16="http://schemas.microsoft.com/office/drawing/2014/main" id="{1F56073E-9F58-5113-6889-CFC2FF2DD7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80" y="2217130"/>
              <a:ext cx="363661" cy="363773"/>
            </a:xfrm>
            <a:prstGeom prst="ellipse">
              <a:avLst/>
            </a:prstGeom>
            <a:solidFill>
              <a:srgbClr val="092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</p:grpSp>
      <p:sp>
        <p:nvSpPr>
          <p:cNvPr id="12" name="文本1">
            <a:extLst>
              <a:ext uri="{FF2B5EF4-FFF2-40B4-BE49-F238E27FC236}">
                <a16:creationId xmlns:a16="http://schemas.microsoft.com/office/drawing/2014/main" id="{F38325D9-566C-41C9-7C20-55EC73B8DC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8377" y="3086760"/>
            <a:ext cx="3618814" cy="350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b="1" dirty="0"/>
              <a:t>Efficient Business Operations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675BFFA1-171D-C8DA-A9A0-02492B2F6F32}"/>
              </a:ext>
            </a:extLst>
          </p:cNvPr>
          <p:cNvGrpSpPr/>
          <p:nvPr/>
        </p:nvGrpSpPr>
        <p:grpSpPr>
          <a:xfrm>
            <a:off x="1224719" y="3676396"/>
            <a:ext cx="363661" cy="454177"/>
            <a:chOff x="1037780" y="2126726"/>
            <a:chExt cx="363661" cy="454177"/>
          </a:xfrm>
        </p:grpSpPr>
        <p:sp>
          <p:nvSpPr>
            <p:cNvPr id="14" name="Oval 19">
              <a:extLst>
                <a:ext uri="{FF2B5EF4-FFF2-40B4-BE49-F238E27FC236}">
                  <a16:creationId xmlns:a16="http://schemas.microsoft.com/office/drawing/2014/main" id="{E9369A36-662D-BE9B-83BF-13BC9CD242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682" y="2126726"/>
              <a:ext cx="361759" cy="361871"/>
            </a:xfrm>
            <a:prstGeom prst="ellips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  <p:sp>
          <p:nvSpPr>
            <p:cNvPr id="15" name="Oval 28">
              <a:extLst>
                <a:ext uri="{FF2B5EF4-FFF2-40B4-BE49-F238E27FC236}">
                  <a16:creationId xmlns:a16="http://schemas.microsoft.com/office/drawing/2014/main" id="{ADCD3A47-3B0F-C50F-1DCF-7585722482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80" y="2217130"/>
              <a:ext cx="363661" cy="363773"/>
            </a:xfrm>
            <a:prstGeom prst="ellipse">
              <a:avLst/>
            </a:prstGeom>
            <a:solidFill>
              <a:srgbClr val="092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</p:grpSp>
      <p:sp>
        <p:nvSpPr>
          <p:cNvPr id="17" name="文本1">
            <a:extLst>
              <a:ext uri="{FF2B5EF4-FFF2-40B4-BE49-F238E27FC236}">
                <a16:creationId xmlns:a16="http://schemas.microsoft.com/office/drawing/2014/main" id="{956D9735-81C4-F579-38F5-1EF3D1240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8377" y="3749142"/>
            <a:ext cx="4056136" cy="350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b="1" dirty="0"/>
              <a:t>Enhance Educational Knowledge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A677AC9-4132-7B3A-9556-287F29FC4700}"/>
              </a:ext>
            </a:extLst>
          </p:cNvPr>
          <p:cNvGrpSpPr/>
          <p:nvPr/>
        </p:nvGrpSpPr>
        <p:grpSpPr>
          <a:xfrm>
            <a:off x="1229964" y="4350388"/>
            <a:ext cx="363661" cy="454177"/>
            <a:chOff x="1037780" y="2126726"/>
            <a:chExt cx="363661" cy="454177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7ADE064F-A78C-3A7F-59C4-787ED3B21B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682" y="2126726"/>
              <a:ext cx="361759" cy="361871"/>
            </a:xfrm>
            <a:prstGeom prst="ellips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  <p:sp>
          <p:nvSpPr>
            <p:cNvPr id="22" name="Oval 28">
              <a:extLst>
                <a:ext uri="{FF2B5EF4-FFF2-40B4-BE49-F238E27FC236}">
                  <a16:creationId xmlns:a16="http://schemas.microsoft.com/office/drawing/2014/main" id="{E01B4B2F-5006-CAD1-660A-E9E62F2BE3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80" y="2217130"/>
              <a:ext cx="363661" cy="363773"/>
            </a:xfrm>
            <a:prstGeom prst="ellipse">
              <a:avLst/>
            </a:prstGeom>
            <a:solidFill>
              <a:srgbClr val="092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</p:grpSp>
      <p:sp>
        <p:nvSpPr>
          <p:cNvPr id="23" name="文本1">
            <a:extLst>
              <a:ext uri="{FF2B5EF4-FFF2-40B4-BE49-F238E27FC236}">
                <a16:creationId xmlns:a16="http://schemas.microsoft.com/office/drawing/2014/main" id="{8A6C1BE9-676F-6B75-98FB-DD4128838A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43622" y="4423134"/>
            <a:ext cx="4056136" cy="350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b="1" dirty="0"/>
              <a:t>Smart Technology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9DC6245-C2FA-2C35-7CCB-38B118DA8C9B}"/>
              </a:ext>
            </a:extLst>
          </p:cNvPr>
          <p:cNvGrpSpPr/>
          <p:nvPr/>
        </p:nvGrpSpPr>
        <p:grpSpPr>
          <a:xfrm>
            <a:off x="1224719" y="5012770"/>
            <a:ext cx="363661" cy="454177"/>
            <a:chOff x="1037780" y="2126726"/>
            <a:chExt cx="363661" cy="454177"/>
          </a:xfrm>
        </p:grpSpPr>
        <p:sp>
          <p:nvSpPr>
            <p:cNvPr id="25" name="Oval 19">
              <a:extLst>
                <a:ext uri="{FF2B5EF4-FFF2-40B4-BE49-F238E27FC236}">
                  <a16:creationId xmlns:a16="http://schemas.microsoft.com/office/drawing/2014/main" id="{C8C1711D-B3B5-DFC1-5380-8C8DF7CFEA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682" y="2126726"/>
              <a:ext cx="361759" cy="361871"/>
            </a:xfrm>
            <a:prstGeom prst="ellips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  <p:sp>
          <p:nvSpPr>
            <p:cNvPr id="26" name="Oval 28">
              <a:extLst>
                <a:ext uri="{FF2B5EF4-FFF2-40B4-BE49-F238E27FC236}">
                  <a16:creationId xmlns:a16="http://schemas.microsoft.com/office/drawing/2014/main" id="{2F7B63C5-CFF9-4AF8-9BA8-F94598478C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80" y="2217130"/>
              <a:ext cx="363661" cy="363773"/>
            </a:xfrm>
            <a:prstGeom prst="ellipse">
              <a:avLst/>
            </a:prstGeom>
            <a:solidFill>
              <a:srgbClr val="092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</p:grpSp>
      <p:sp>
        <p:nvSpPr>
          <p:cNvPr id="27" name="文本1">
            <a:extLst>
              <a:ext uri="{FF2B5EF4-FFF2-40B4-BE49-F238E27FC236}">
                <a16:creationId xmlns:a16="http://schemas.microsoft.com/office/drawing/2014/main" id="{BC30FCC3-692E-276C-E9BC-7D1F8BDD8E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8377" y="5085516"/>
            <a:ext cx="4056136" cy="350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b="1" dirty="0"/>
              <a:t>Use Smart Medical Technology</a:t>
            </a:r>
          </a:p>
        </p:txBody>
      </p:sp>
    </p:spTree>
    <p:extLst>
      <p:ext uri="{BB962C8B-B14F-4D97-AF65-F5344CB8AC3E}">
        <p14:creationId xmlns:p14="http://schemas.microsoft.com/office/powerpoint/2010/main" val="362705775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73A52E-0A78-8828-C4E8-4A31AD838C50}"/>
              </a:ext>
            </a:extLst>
          </p:cNvPr>
          <p:cNvSpPr txBox="1"/>
          <p:nvPr/>
        </p:nvSpPr>
        <p:spPr>
          <a:xfrm>
            <a:off x="1389562" y="1924380"/>
            <a:ext cx="31172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i="0" dirty="0">
                <a:solidFill>
                  <a:srgbClr val="3EA8E6"/>
                </a:solidFill>
                <a:effectLst/>
                <a:highlight>
                  <a:srgbClr val="FFFFFF"/>
                </a:highlight>
                <a:latin typeface="Nexa" panose="02000000000000000000" pitchFamily="50" charset="0"/>
              </a:rPr>
              <a:t>Conclusion</a:t>
            </a:r>
            <a:endParaRPr lang="en-US" sz="4400" b="1" dirty="0">
              <a:solidFill>
                <a:srgbClr val="3EA8E6"/>
              </a:solidFill>
              <a:latin typeface="Nexa" panose="02000000000000000000" pitchFamily="50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EC7E52B-404B-AF46-E833-396FE8B13264}"/>
              </a:ext>
            </a:extLst>
          </p:cNvPr>
          <p:cNvSpPr/>
          <p:nvPr/>
        </p:nvSpPr>
        <p:spPr>
          <a:xfrm>
            <a:off x="10010100" y="-1747"/>
            <a:ext cx="2203173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891C2-8B6D-172D-3BAF-A3137303D005}"/>
              </a:ext>
            </a:extLst>
          </p:cNvPr>
          <p:cNvSpPr/>
          <p:nvPr/>
        </p:nvSpPr>
        <p:spPr>
          <a:xfrm>
            <a:off x="10010101" y="3427254"/>
            <a:ext cx="2203173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6778C9-50E2-FAD1-88A8-831AA28AA40F}"/>
              </a:ext>
            </a:extLst>
          </p:cNvPr>
          <p:cNvSpPr txBox="1"/>
          <p:nvPr/>
        </p:nvSpPr>
        <p:spPr>
          <a:xfrm>
            <a:off x="1389562" y="2827089"/>
            <a:ext cx="7215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conclusion, data communication is essential for transmitting information between devices, forming the backbone of our digital world. We've covered the basics, including transmission media, data transmission techniques and protocols.</a:t>
            </a:r>
          </a:p>
        </p:txBody>
      </p:sp>
    </p:spTree>
    <p:extLst>
      <p:ext uri="{BB962C8B-B14F-4D97-AF65-F5344CB8AC3E}">
        <p14:creationId xmlns:p14="http://schemas.microsoft.com/office/powerpoint/2010/main" val="4130095892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444136" y="935417"/>
            <a:ext cx="7620000" cy="5034281"/>
          </a:xfrm>
          <a:prstGeom prst="rect">
            <a:avLst/>
          </a:prstGeom>
          <a:noFill/>
          <a:ln w="76200">
            <a:solidFill>
              <a:srgbClr val="3EA8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Yeseva One" panose="00000500000000000000" charset="0"/>
              <a:ea typeface="Yeseva One" panose="00000500000000000000" charset="0"/>
              <a:sym typeface="字魂36号-正文宋楷" panose="02000000000000000000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581900" y="0"/>
            <a:ext cx="4610100" cy="6858000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Yeseva One" panose="00000500000000000000" charset="0"/>
              <a:ea typeface="Yeseva One" panose="00000500000000000000" charset="0"/>
              <a:sym typeface="字魂36号-正文宋楷" panose="020000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908360" y="2732221"/>
            <a:ext cx="4185761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spc="600" dirty="0">
                <a:solidFill>
                  <a:srgbClr val="3EA8E6"/>
                </a:solidFill>
                <a:latin typeface="Montserrat SemiBold" panose="00000700000000000000" pitchFamily="2" charset="0"/>
                <a:ea typeface="Yeseva One" panose="00000500000000000000" charset="0"/>
                <a:sym typeface="字魂36号-正文宋楷" panose="02000000000000000000" pitchFamily="2" charset="-122"/>
              </a:rPr>
              <a:t>Thanks</a:t>
            </a:r>
            <a:endParaRPr lang="zh-CN" altLang="en-US" sz="7200" spc="600" dirty="0">
              <a:solidFill>
                <a:srgbClr val="3EA8E6"/>
              </a:solidFill>
              <a:latin typeface="Montserrat SemiBold" panose="00000700000000000000" pitchFamily="2" charset="0"/>
              <a:ea typeface="Yeseva One" panose="00000500000000000000" charset="0"/>
              <a:sym typeface="字魂36号-正文宋楷" panose="02000000000000000000" pitchFamily="2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11677053" y="351254"/>
            <a:ext cx="0" cy="39016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email"/>
          <a:srcRect l="63364" t="47118" b="11375"/>
          <a:stretch>
            <a:fillRect/>
          </a:stretch>
        </p:blipFill>
        <p:spPr>
          <a:xfrm>
            <a:off x="5399319" y="1233714"/>
            <a:ext cx="5807210" cy="44145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44136" y="935417"/>
            <a:ext cx="7620000" cy="5034281"/>
          </a:xfrm>
          <a:prstGeom prst="rect">
            <a:avLst/>
          </a:prstGeom>
          <a:noFill/>
          <a:ln w="76200">
            <a:solidFill>
              <a:srgbClr val="3EA8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Yeseva One" panose="00000500000000000000" charset="0"/>
              <a:ea typeface="Yeseva One" panose="00000500000000000000" charset="0"/>
              <a:sym typeface="字魂36号-正文宋楷" panose="02000000000000000000" pitchFamily="2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7581900" y="0"/>
            <a:ext cx="4610100" cy="6858000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Yeseva One" panose="00000500000000000000" charset="0"/>
              <a:ea typeface="Yeseva One" panose="00000500000000000000" charset="0"/>
              <a:sym typeface="字魂36号-正文宋楷" panose="02000000000000000000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743083" y="3392950"/>
            <a:ext cx="4185762" cy="52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80000"/>
              </a:lnSpc>
            </a:pPr>
            <a:r>
              <a:rPr lang="en-US" dirty="0"/>
              <a:t>Connecting the Digital World</a:t>
            </a:r>
            <a:endParaRPr lang="zh-CN" altLang="en-US" sz="1200" dirty="0">
              <a:latin typeface="Yeseva One" panose="00000500000000000000" charset="0"/>
              <a:ea typeface="Yeseva One" panose="00000500000000000000" charset="0"/>
              <a:sym typeface="字魂36号-正文宋楷" panose="02000000000000000000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10682" y="2719706"/>
            <a:ext cx="425056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rgbClr val="3EA8E6"/>
                </a:solidFill>
                <a:latin typeface="Yeseva One" panose="00000500000000000000" charset="0"/>
                <a:ea typeface="Yeseva One" panose="00000500000000000000" charset="0"/>
                <a:sym typeface="字魂36号-正文宋楷" panose="02000000000000000000" pitchFamily="2" charset="-122"/>
              </a:rPr>
              <a:t>Data Communication</a:t>
            </a:r>
            <a:endParaRPr lang="zh-CN" altLang="en-US" sz="2800" dirty="0">
              <a:solidFill>
                <a:srgbClr val="3EA8E6"/>
              </a:solidFill>
              <a:latin typeface="Yeseva One" panose="00000500000000000000" charset="0"/>
              <a:ea typeface="Yeseva One" panose="00000500000000000000" charset="0"/>
              <a:sym typeface="字魂36号-正文宋楷" panose="02000000000000000000" pitchFamily="2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932306" y="3403024"/>
            <a:ext cx="3807316" cy="45719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>
              <a:solidFill>
                <a:srgbClr val="3EA8E6"/>
              </a:solidFill>
              <a:latin typeface="Yeseva One" panose="00000500000000000000" charset="0"/>
              <a:ea typeface="Yeseva One" panose="00000500000000000000" charset="0"/>
              <a:sym typeface="字魂36号-正文宋楷" panose="02000000000000000000" pitchFamily="2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11677053" y="351254"/>
            <a:ext cx="0" cy="390164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email"/>
          <a:srcRect l="63364" t="47118" b="11375"/>
          <a:stretch>
            <a:fillRect/>
          </a:stretch>
        </p:blipFill>
        <p:spPr>
          <a:xfrm>
            <a:off x="5399319" y="1233714"/>
            <a:ext cx="5807210" cy="4414555"/>
          </a:xfrm>
          <a:prstGeom prst="rect">
            <a:avLst/>
          </a:prstGeom>
          <a:solidFill>
            <a:srgbClr val="092A67"/>
          </a:solidFill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19">
            <a:extLst>
              <a:ext uri="{FF2B5EF4-FFF2-40B4-BE49-F238E27FC236}">
                <a16:creationId xmlns:a16="http://schemas.microsoft.com/office/drawing/2014/main" id="{5C7DEAC4-7B95-136D-C12E-B5D90C0ED4FC}"/>
              </a:ext>
            </a:extLst>
          </p:cNvPr>
          <p:cNvGrpSpPr/>
          <p:nvPr/>
        </p:nvGrpSpPr>
        <p:grpSpPr>
          <a:xfrm>
            <a:off x="4375996" y="1063128"/>
            <a:ext cx="60936" cy="4710342"/>
            <a:chOff x="1331651" y="1296969"/>
            <a:chExt cx="60950" cy="4282364"/>
          </a:xfrm>
          <a:solidFill>
            <a:srgbClr val="336951"/>
          </a:solidFill>
        </p:grpSpPr>
        <p:cxnSp>
          <p:nvCxnSpPr>
            <p:cNvPr id="41" name="直接连接符 12">
              <a:extLst>
                <a:ext uri="{FF2B5EF4-FFF2-40B4-BE49-F238E27FC236}">
                  <a16:creationId xmlns:a16="http://schemas.microsoft.com/office/drawing/2014/main" id="{23DD0473-1D7E-17D3-747B-5DA52894A566}"/>
                </a:ext>
              </a:extLst>
            </p:cNvPr>
            <p:cNvCxnSpPr>
              <a:cxnSpLocks/>
            </p:cNvCxnSpPr>
            <p:nvPr/>
          </p:nvCxnSpPr>
          <p:spPr>
            <a:xfrm>
              <a:off x="1331651" y="1296969"/>
              <a:ext cx="0" cy="4282364"/>
            </a:xfrm>
            <a:prstGeom prst="line">
              <a:avLst/>
            </a:prstGeom>
            <a:grpFill/>
            <a:ln w="6350" cap="flat" cmpd="sng" algn="ctr">
              <a:solidFill>
                <a:srgbClr val="336951"/>
              </a:solidFill>
              <a:prstDash val="solid"/>
              <a:miter lim="800000"/>
            </a:ln>
            <a:effectLst/>
          </p:spPr>
        </p:cxnSp>
        <p:sp>
          <p:nvSpPr>
            <p:cNvPr id="42" name="矩形 13">
              <a:extLst>
                <a:ext uri="{FF2B5EF4-FFF2-40B4-BE49-F238E27FC236}">
                  <a16:creationId xmlns:a16="http://schemas.microsoft.com/office/drawing/2014/main" id="{AF883519-8284-6E66-B969-022C74378F07}"/>
                </a:ext>
              </a:extLst>
            </p:cNvPr>
            <p:cNvSpPr/>
            <p:nvPr/>
          </p:nvSpPr>
          <p:spPr>
            <a:xfrm>
              <a:off x="1331651" y="1769662"/>
              <a:ext cx="60950" cy="231183"/>
            </a:xfrm>
            <a:prstGeom prst="rect">
              <a:avLst/>
            </a:prstGeom>
            <a:solidFill>
              <a:srgbClr val="3EA8E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5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ea typeface="Elsie" panose="02000000000000000000" charset="0"/>
                <a:cs typeface="+mn-cs"/>
                <a:sym typeface="Arial" panose="020B0604020202020204" pitchFamily="34" charset="0"/>
              </a:endParaRPr>
            </a:p>
          </p:txBody>
        </p:sp>
      </p:grpSp>
      <p:grpSp>
        <p:nvGrpSpPr>
          <p:cNvPr id="64" name="组合 5">
            <a:extLst>
              <a:ext uri="{FF2B5EF4-FFF2-40B4-BE49-F238E27FC236}">
                <a16:creationId xmlns:a16="http://schemas.microsoft.com/office/drawing/2014/main" id="{E49736FB-02E4-FF83-D932-A9E0AF7ACB11}"/>
              </a:ext>
            </a:extLst>
          </p:cNvPr>
          <p:cNvGrpSpPr/>
          <p:nvPr/>
        </p:nvGrpSpPr>
        <p:grpSpPr>
          <a:xfrm>
            <a:off x="8681171" y="2904948"/>
            <a:ext cx="1922860" cy="975912"/>
            <a:chOff x="8651906" y="2904919"/>
            <a:chExt cx="1923330" cy="975966"/>
          </a:xfrm>
        </p:grpSpPr>
        <p:sp>
          <p:nvSpPr>
            <p:cNvPr id="66" name="文本框 66">
              <a:extLst>
                <a:ext uri="{FF2B5EF4-FFF2-40B4-BE49-F238E27FC236}">
                  <a16:creationId xmlns:a16="http://schemas.microsoft.com/office/drawing/2014/main" id="{6A6A9DCC-1948-802A-B960-2C2D414C683A}"/>
                </a:ext>
              </a:extLst>
            </p:cNvPr>
            <p:cNvSpPr txBox="1"/>
            <p:nvPr/>
          </p:nvSpPr>
          <p:spPr>
            <a:xfrm>
              <a:off x="8651906" y="3543681"/>
              <a:ext cx="1923330" cy="337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Elsie" panose="02000000000000000000" charset="0"/>
                  <a:ea typeface="Elsie" panose="02000000000000000000" charset="0"/>
                  <a:cs typeface="Elsie" panose="02000000000000000000" charset="0"/>
                  <a:sym typeface="Arial" panose="020B0604020202020204" pitchFamily="34" charset="0"/>
                </a:rPr>
                <a:t>YOUR TITLE</a:t>
              </a:r>
            </a:p>
          </p:txBody>
        </p:sp>
        <p:sp>
          <p:nvSpPr>
            <p:cNvPr id="67" name="文本框 70">
              <a:extLst>
                <a:ext uri="{FF2B5EF4-FFF2-40B4-BE49-F238E27FC236}">
                  <a16:creationId xmlns:a16="http://schemas.microsoft.com/office/drawing/2014/main" id="{72BDFE50-B98B-1DAD-613C-CCA2142E2712}"/>
                </a:ext>
              </a:extLst>
            </p:cNvPr>
            <p:cNvSpPr txBox="1"/>
            <p:nvPr/>
          </p:nvSpPr>
          <p:spPr>
            <a:xfrm>
              <a:off x="9076217" y="2904919"/>
              <a:ext cx="1075605" cy="70760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10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40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Elsie" panose="02000000000000000000" charset="0"/>
                  <a:ea typeface="Elsie" panose="02000000000000000000" charset="0"/>
                  <a:cs typeface="Elsie" panose="02000000000000000000" charset="0"/>
                  <a:sym typeface="Arial" panose="020B0604020202020204" pitchFamily="34" charset="0"/>
                </a:rPr>
                <a:t>4</a:t>
              </a:r>
            </a:p>
          </p:txBody>
        </p:sp>
      </p:grpSp>
      <p:sp>
        <p:nvSpPr>
          <p:cNvPr id="79" name="TextBox 78">
            <a:extLst>
              <a:ext uri="{FF2B5EF4-FFF2-40B4-BE49-F238E27FC236}">
                <a16:creationId xmlns:a16="http://schemas.microsoft.com/office/drawing/2014/main" id="{B336B2B1-C465-AF5A-A542-DDDBB1163104}"/>
              </a:ext>
            </a:extLst>
          </p:cNvPr>
          <p:cNvSpPr txBox="1"/>
          <p:nvPr/>
        </p:nvSpPr>
        <p:spPr>
          <a:xfrm>
            <a:off x="1277718" y="3044279"/>
            <a:ext cx="23695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EA8E6"/>
                </a:solidFill>
                <a:latin typeface="Nexa Bold" panose="02000000000000000000" pitchFamily="50" charset="0"/>
              </a:rPr>
              <a:t>Outline-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67484F5-60C3-5CE4-DFE0-317BD78922D7}"/>
              </a:ext>
            </a:extLst>
          </p:cNvPr>
          <p:cNvSpPr txBox="1"/>
          <p:nvPr/>
        </p:nvSpPr>
        <p:spPr>
          <a:xfrm>
            <a:off x="4588100" y="1542202"/>
            <a:ext cx="1503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92A67"/>
                </a:solidFill>
                <a:latin typeface="Nexa Bold" panose="02000000000000000000" pitchFamily="50" charset="0"/>
              </a:rPr>
              <a:t>Introduction</a:t>
            </a:r>
          </a:p>
        </p:txBody>
      </p:sp>
      <p:sp>
        <p:nvSpPr>
          <p:cNvPr id="81" name="矩形 13">
            <a:extLst>
              <a:ext uri="{FF2B5EF4-FFF2-40B4-BE49-F238E27FC236}">
                <a16:creationId xmlns:a16="http://schemas.microsoft.com/office/drawing/2014/main" id="{04D697BB-EC9C-FEF0-BFCE-794CB56D83B9}"/>
              </a:ext>
            </a:extLst>
          </p:cNvPr>
          <p:cNvSpPr/>
          <p:nvPr/>
        </p:nvSpPr>
        <p:spPr>
          <a:xfrm>
            <a:off x="4373347" y="2131132"/>
            <a:ext cx="60936" cy="254287"/>
          </a:xfrm>
          <a:prstGeom prst="rect">
            <a:avLst/>
          </a:prstGeom>
          <a:solidFill>
            <a:srgbClr val="3EA8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Elsie" panose="02000000000000000000" charset="0"/>
              <a:cs typeface="+mn-cs"/>
              <a:sym typeface="Arial" panose="020B0604020202020204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161FA13F-8C7A-ADD5-8144-8AB2F8587E27}"/>
              </a:ext>
            </a:extLst>
          </p:cNvPr>
          <p:cNvSpPr txBox="1"/>
          <p:nvPr/>
        </p:nvSpPr>
        <p:spPr>
          <a:xfrm>
            <a:off x="4588100" y="2085686"/>
            <a:ext cx="4037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92A67"/>
                </a:solidFill>
                <a:latin typeface="Nexa Bold" panose="02000000000000000000" pitchFamily="50" charset="0"/>
              </a:rPr>
              <a:t>Component of Data Communication</a:t>
            </a:r>
          </a:p>
        </p:txBody>
      </p:sp>
      <p:sp>
        <p:nvSpPr>
          <p:cNvPr id="83" name="矩形 13">
            <a:extLst>
              <a:ext uri="{FF2B5EF4-FFF2-40B4-BE49-F238E27FC236}">
                <a16:creationId xmlns:a16="http://schemas.microsoft.com/office/drawing/2014/main" id="{B102DCBF-A9DB-552F-119F-2D674C100533}"/>
              </a:ext>
            </a:extLst>
          </p:cNvPr>
          <p:cNvSpPr/>
          <p:nvPr/>
        </p:nvSpPr>
        <p:spPr>
          <a:xfrm>
            <a:off x="4376741" y="2671950"/>
            <a:ext cx="60936" cy="254287"/>
          </a:xfrm>
          <a:prstGeom prst="rect">
            <a:avLst/>
          </a:prstGeom>
          <a:solidFill>
            <a:srgbClr val="3EA8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Elsie" panose="02000000000000000000" charset="0"/>
              <a:cs typeface="+mn-cs"/>
              <a:sym typeface="Arial" panose="020B0604020202020204" pitchFamily="34" charset="0"/>
            </a:endParaRPr>
          </a:p>
        </p:txBody>
      </p:sp>
      <p:sp>
        <p:nvSpPr>
          <p:cNvPr id="84" name="矩形 13">
            <a:extLst>
              <a:ext uri="{FF2B5EF4-FFF2-40B4-BE49-F238E27FC236}">
                <a16:creationId xmlns:a16="http://schemas.microsoft.com/office/drawing/2014/main" id="{86AC18E6-4672-AC55-7ADE-4DA7B5AF831B}"/>
              </a:ext>
            </a:extLst>
          </p:cNvPr>
          <p:cNvSpPr/>
          <p:nvPr/>
        </p:nvSpPr>
        <p:spPr>
          <a:xfrm>
            <a:off x="4370442" y="4277399"/>
            <a:ext cx="60936" cy="254287"/>
          </a:xfrm>
          <a:prstGeom prst="rect">
            <a:avLst/>
          </a:prstGeom>
          <a:solidFill>
            <a:srgbClr val="3EA8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Elsie" panose="02000000000000000000" charset="0"/>
              <a:cs typeface="+mn-cs"/>
              <a:sym typeface="Arial" panose="020B0604020202020204" pitchFamily="34" charset="0"/>
            </a:endParaRPr>
          </a:p>
        </p:txBody>
      </p:sp>
      <p:sp>
        <p:nvSpPr>
          <p:cNvPr id="85" name="矩形 13">
            <a:extLst>
              <a:ext uri="{FF2B5EF4-FFF2-40B4-BE49-F238E27FC236}">
                <a16:creationId xmlns:a16="http://schemas.microsoft.com/office/drawing/2014/main" id="{0AC69A4B-D50A-0B5B-F92F-115EC1A18815}"/>
              </a:ext>
            </a:extLst>
          </p:cNvPr>
          <p:cNvSpPr/>
          <p:nvPr/>
        </p:nvSpPr>
        <p:spPr>
          <a:xfrm>
            <a:off x="4373346" y="3210079"/>
            <a:ext cx="60936" cy="254287"/>
          </a:xfrm>
          <a:prstGeom prst="rect">
            <a:avLst/>
          </a:prstGeom>
          <a:solidFill>
            <a:srgbClr val="3EA8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Elsie" panose="02000000000000000000" charset="0"/>
              <a:cs typeface="+mn-cs"/>
              <a:sym typeface="Arial" panose="020B0604020202020204" pitchFamily="34" charset="0"/>
            </a:endParaRPr>
          </a:p>
        </p:txBody>
      </p:sp>
      <p:sp>
        <p:nvSpPr>
          <p:cNvPr id="86" name="矩形 13">
            <a:extLst>
              <a:ext uri="{FF2B5EF4-FFF2-40B4-BE49-F238E27FC236}">
                <a16:creationId xmlns:a16="http://schemas.microsoft.com/office/drawing/2014/main" id="{01D833C9-67CA-7FA5-C4D8-3F82EC05A4AC}"/>
              </a:ext>
            </a:extLst>
          </p:cNvPr>
          <p:cNvSpPr/>
          <p:nvPr/>
        </p:nvSpPr>
        <p:spPr>
          <a:xfrm>
            <a:off x="4373346" y="4760397"/>
            <a:ext cx="60936" cy="254287"/>
          </a:xfrm>
          <a:prstGeom prst="rect">
            <a:avLst/>
          </a:prstGeom>
          <a:solidFill>
            <a:srgbClr val="3EA8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Elsie" panose="02000000000000000000" charset="0"/>
              <a:cs typeface="+mn-cs"/>
              <a:sym typeface="Arial" panose="020B0604020202020204" pitchFamily="34" charset="0"/>
            </a:endParaRP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C34022C-C476-4601-E032-DC232827B60F}"/>
              </a:ext>
            </a:extLst>
          </p:cNvPr>
          <p:cNvSpPr txBox="1"/>
          <p:nvPr/>
        </p:nvSpPr>
        <p:spPr>
          <a:xfrm>
            <a:off x="4588100" y="2642368"/>
            <a:ext cx="3167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92A67"/>
                </a:solidFill>
                <a:latin typeface="Nexa Bold" panose="02000000000000000000" pitchFamily="50" charset="0"/>
              </a:rPr>
              <a:t>Types of Data Transmission 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210020CA-F999-187C-D051-03E84535714E}"/>
              </a:ext>
            </a:extLst>
          </p:cNvPr>
          <p:cNvSpPr txBox="1"/>
          <p:nvPr/>
        </p:nvSpPr>
        <p:spPr>
          <a:xfrm>
            <a:off x="4588100" y="3165269"/>
            <a:ext cx="2324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92A67"/>
                </a:solidFill>
                <a:latin typeface="Nexa Bold" panose="02000000000000000000" pitchFamily="50" charset="0"/>
              </a:rPr>
              <a:t>Transmission Media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99408FE-72EB-70F1-D258-9017ADABF90B}"/>
              </a:ext>
            </a:extLst>
          </p:cNvPr>
          <p:cNvSpPr txBox="1"/>
          <p:nvPr/>
        </p:nvSpPr>
        <p:spPr>
          <a:xfrm>
            <a:off x="4588100" y="4728220"/>
            <a:ext cx="13510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92A67"/>
                </a:solidFill>
                <a:latin typeface="Nexa Bold" panose="02000000000000000000" pitchFamily="50" charset="0"/>
              </a:rPr>
              <a:t>Conclusion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0F878190-1953-773A-6ED0-F334F2149AEA}"/>
              </a:ext>
            </a:extLst>
          </p:cNvPr>
          <p:cNvSpPr txBox="1"/>
          <p:nvPr/>
        </p:nvSpPr>
        <p:spPr>
          <a:xfrm>
            <a:off x="4588100" y="4242336"/>
            <a:ext cx="3005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92A67"/>
                </a:solidFill>
                <a:latin typeface="Nexa Bold" panose="02000000000000000000" pitchFamily="50" charset="0"/>
              </a:rPr>
              <a:t>Why Data Communication</a:t>
            </a: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6A2E56DC-D38E-F80C-61E9-7BE7EB15D4FB}"/>
              </a:ext>
            </a:extLst>
          </p:cNvPr>
          <p:cNvSpPr/>
          <p:nvPr/>
        </p:nvSpPr>
        <p:spPr>
          <a:xfrm>
            <a:off x="10010100" y="-1747"/>
            <a:ext cx="2203173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4058980C-C0C6-1152-5240-5BC6E6B18742}"/>
              </a:ext>
            </a:extLst>
          </p:cNvPr>
          <p:cNvSpPr/>
          <p:nvPr/>
        </p:nvSpPr>
        <p:spPr>
          <a:xfrm>
            <a:off x="10010101" y="3427254"/>
            <a:ext cx="2203173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矩形 13">
            <a:extLst>
              <a:ext uri="{FF2B5EF4-FFF2-40B4-BE49-F238E27FC236}">
                <a16:creationId xmlns:a16="http://schemas.microsoft.com/office/drawing/2014/main" id="{385DACAF-03EA-34AA-9AD6-534BA8B79496}"/>
              </a:ext>
            </a:extLst>
          </p:cNvPr>
          <p:cNvSpPr/>
          <p:nvPr/>
        </p:nvSpPr>
        <p:spPr>
          <a:xfrm>
            <a:off x="4373346" y="3707216"/>
            <a:ext cx="60936" cy="254287"/>
          </a:xfrm>
          <a:prstGeom prst="rect">
            <a:avLst/>
          </a:prstGeom>
          <a:solidFill>
            <a:srgbClr val="3EA8E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65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 pitchFamily="34" charset="0"/>
              <a:ea typeface="Elsie" panose="02000000000000000000" charset="0"/>
              <a:cs typeface="+mn-cs"/>
              <a:sym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3EDA91-770B-E5F7-6EFE-1C0CA3E87247}"/>
              </a:ext>
            </a:extLst>
          </p:cNvPr>
          <p:cNvSpPr txBox="1"/>
          <p:nvPr/>
        </p:nvSpPr>
        <p:spPr>
          <a:xfrm>
            <a:off x="4588100" y="3675039"/>
            <a:ext cx="3415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92A67"/>
                </a:solidFill>
                <a:latin typeface="Nexa Bold" panose="02000000000000000000" pitchFamily="50" charset="0"/>
              </a:rPr>
              <a:t>Types of Data Communication</a:t>
            </a:r>
          </a:p>
        </p:txBody>
      </p:sp>
    </p:spTree>
    <p:extLst>
      <p:ext uri="{BB962C8B-B14F-4D97-AF65-F5344CB8AC3E}">
        <p14:creationId xmlns:p14="http://schemas.microsoft.com/office/powerpoint/2010/main" val="3473767308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81AF87A6-86EE-7D96-527D-04E3F456F922}"/>
              </a:ext>
            </a:extLst>
          </p:cNvPr>
          <p:cNvSpPr>
            <a:spLocks/>
          </p:cNvSpPr>
          <p:nvPr/>
        </p:nvSpPr>
        <p:spPr bwMode="auto">
          <a:xfrm>
            <a:off x="2159069" y="4073628"/>
            <a:ext cx="721359" cy="755488"/>
          </a:xfrm>
          <a:custGeom>
            <a:avLst/>
            <a:gdLst>
              <a:gd name="T0" fmla="*/ 0 w 1247"/>
              <a:gd name="T1" fmla="*/ 0 h 1306"/>
              <a:gd name="T2" fmla="*/ 1247 w 1247"/>
              <a:gd name="T3" fmla="*/ 0 h 1306"/>
              <a:gd name="T4" fmla="*/ 1247 w 1247"/>
              <a:gd name="T5" fmla="*/ 945 h 1306"/>
              <a:gd name="T6" fmla="*/ 623 w 1247"/>
              <a:gd name="T7" fmla="*/ 1306 h 1306"/>
              <a:gd name="T8" fmla="*/ 0 w 1247"/>
              <a:gd name="T9" fmla="*/ 945 h 1306"/>
              <a:gd name="T10" fmla="*/ 0 w 1247"/>
              <a:gd name="T11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47" h="1306">
                <a:moveTo>
                  <a:pt x="0" y="0"/>
                </a:moveTo>
                <a:lnTo>
                  <a:pt x="1247" y="0"/>
                </a:lnTo>
                <a:lnTo>
                  <a:pt x="1247" y="945"/>
                </a:lnTo>
                <a:lnTo>
                  <a:pt x="623" y="1306"/>
                </a:lnTo>
                <a:lnTo>
                  <a:pt x="0" y="945"/>
                </a:lnTo>
                <a:lnTo>
                  <a:pt x="0" y="0"/>
                </a:lnTo>
                <a:close/>
              </a:path>
            </a:pathLst>
          </a:custGeom>
          <a:solidFill>
            <a:srgbClr val="3EA8E6"/>
          </a:solidFill>
          <a:ln>
            <a:noFill/>
          </a:ln>
        </p:spPr>
        <p:txBody>
          <a:bodyPr vert="horz" wrap="square" lIns="68573" tIns="215978" rIns="68573" bIns="34287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ource Han Sans CN Medium" panose="020B0500000000000000" pitchFamily="34" charset="-128"/>
              <a:ea typeface="Source Han Sans CN Medium" panose="020B0500000000000000" pitchFamily="34" charset="-128"/>
            </a:endParaRP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7CFCFA5D-4D82-E9DC-2437-331C3D40045A}"/>
              </a:ext>
            </a:extLst>
          </p:cNvPr>
          <p:cNvSpPr>
            <a:spLocks/>
          </p:cNvSpPr>
          <p:nvPr/>
        </p:nvSpPr>
        <p:spPr bwMode="auto">
          <a:xfrm>
            <a:off x="2159070" y="2675841"/>
            <a:ext cx="721359" cy="755489"/>
          </a:xfrm>
          <a:custGeom>
            <a:avLst/>
            <a:gdLst>
              <a:gd name="T0" fmla="*/ 0 w 1247"/>
              <a:gd name="T1" fmla="*/ 0 h 1306"/>
              <a:gd name="T2" fmla="*/ 1247 w 1247"/>
              <a:gd name="T3" fmla="*/ 0 h 1306"/>
              <a:gd name="T4" fmla="*/ 1247 w 1247"/>
              <a:gd name="T5" fmla="*/ 945 h 1306"/>
              <a:gd name="T6" fmla="*/ 623 w 1247"/>
              <a:gd name="T7" fmla="*/ 1306 h 1306"/>
              <a:gd name="T8" fmla="*/ 0 w 1247"/>
              <a:gd name="T9" fmla="*/ 945 h 1306"/>
              <a:gd name="T10" fmla="*/ 0 w 1247"/>
              <a:gd name="T11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47" h="1306">
                <a:moveTo>
                  <a:pt x="0" y="0"/>
                </a:moveTo>
                <a:lnTo>
                  <a:pt x="1247" y="0"/>
                </a:lnTo>
                <a:lnTo>
                  <a:pt x="1247" y="945"/>
                </a:lnTo>
                <a:lnTo>
                  <a:pt x="623" y="1306"/>
                </a:lnTo>
                <a:lnTo>
                  <a:pt x="0" y="945"/>
                </a:lnTo>
                <a:lnTo>
                  <a:pt x="0" y="0"/>
                </a:lnTo>
                <a:close/>
              </a:path>
            </a:pathLst>
          </a:custGeom>
          <a:solidFill>
            <a:srgbClr val="092A67"/>
          </a:solidFill>
          <a:ln>
            <a:noFill/>
          </a:ln>
        </p:spPr>
        <p:txBody>
          <a:bodyPr vert="horz" wrap="square" lIns="68573" tIns="215978" rIns="68573" bIns="34287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500" b="0" i="0" u="none" strike="noStrike" kern="0" cap="none" spc="0" normalizeH="0" baseline="0" noProof="0" dirty="0">
              <a:ln>
                <a:noFill/>
              </a:ln>
              <a:solidFill>
                <a:srgbClr val="092A67"/>
              </a:solidFill>
              <a:effectLst/>
              <a:uLnTx/>
              <a:uFillTx/>
              <a:latin typeface="Source Han Sans CN Medium" panose="020B0500000000000000" pitchFamily="34" charset="-128"/>
              <a:ea typeface="Source Han Sans CN Medium" panose="020B0500000000000000" pitchFamily="34" charset="-128"/>
            </a:endParaRPr>
          </a:p>
        </p:txBody>
      </p:sp>
      <p:sp>
        <p:nvSpPr>
          <p:cNvPr id="16" name="Rectangle 2">
            <a:extLst>
              <a:ext uri="{FF2B5EF4-FFF2-40B4-BE49-F238E27FC236}">
                <a16:creationId xmlns:a16="http://schemas.microsoft.com/office/drawing/2014/main" id="{0F9318EB-8976-3CC0-BF21-E4B03710FD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80061" y="3001550"/>
            <a:ext cx="714730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ontserrat Light" panose="00000400000000000000" pitchFamily="2" charset="0"/>
              </a:rPr>
              <a:t>It includes information like age, time, height, weight, etc.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Montserrat Light" panose="000004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774275-45EC-64B6-D449-EDA475C0637F}"/>
              </a:ext>
            </a:extLst>
          </p:cNvPr>
          <p:cNvSpPr txBox="1"/>
          <p:nvPr/>
        </p:nvSpPr>
        <p:spPr>
          <a:xfrm>
            <a:off x="3083089" y="2678752"/>
            <a:ext cx="18357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20B1C"/>
                </a:solidFill>
                <a:latin typeface="Montserrat Medium" panose="00000600000000000000" pitchFamily="2" charset="0"/>
              </a:rPr>
              <a:t>What is Data?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B9C486F-2A5E-42D4-7BBC-B3ADB8079FE1}"/>
              </a:ext>
            </a:extLst>
          </p:cNvPr>
          <p:cNvSpPr txBox="1"/>
          <p:nvPr/>
        </p:nvSpPr>
        <p:spPr>
          <a:xfrm>
            <a:off x="2002083" y="1529363"/>
            <a:ext cx="37859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rgbClr val="3EA8E6"/>
                </a:solidFill>
                <a:latin typeface="Nexa Bold" panose="02000000000000000000" pitchFamily="50" charset="0"/>
              </a:rPr>
              <a:t>Introduction -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CB79DE2-E0B2-4823-EA27-7BD3A4A8D15D}"/>
              </a:ext>
            </a:extLst>
          </p:cNvPr>
          <p:cNvSpPr/>
          <p:nvPr/>
        </p:nvSpPr>
        <p:spPr>
          <a:xfrm>
            <a:off x="1" y="-1"/>
            <a:ext cx="1046480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7A1BDA6-9760-88DF-3904-7E79E387F4BB}"/>
              </a:ext>
            </a:extLst>
          </p:cNvPr>
          <p:cNvSpPr/>
          <p:nvPr/>
        </p:nvSpPr>
        <p:spPr>
          <a:xfrm>
            <a:off x="2" y="3429000"/>
            <a:ext cx="1046480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8F5AE3EF-1DFF-5756-83F4-56B97B937E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80061" y="4367451"/>
            <a:ext cx="714730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ontserrat Light" panose="00000400000000000000" pitchFamily="2" charset="0"/>
              </a:rPr>
              <a:t>Communication is a process that involves sending and receiving messages through the verbal and non-verbal methods.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Montserrat Light" panose="000004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8C7B31-12F7-9C3F-3F26-AE875F1DE6A3}"/>
              </a:ext>
            </a:extLst>
          </p:cNvPr>
          <p:cNvSpPr txBox="1"/>
          <p:nvPr/>
        </p:nvSpPr>
        <p:spPr>
          <a:xfrm>
            <a:off x="3080061" y="4026318"/>
            <a:ext cx="3182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20B1C"/>
                </a:solidFill>
                <a:latin typeface="Montserrat Medium" panose="00000600000000000000" pitchFamily="2" charset="0"/>
              </a:rPr>
              <a:t>What is Communication?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5F387A-F432-3F09-F423-CE020EA633AE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930" y="2751576"/>
            <a:ext cx="499948" cy="4999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7B61F3E-45B5-D231-2E4F-6C25731C91F4}"/>
              </a:ext>
            </a:extLst>
          </p:cNvPr>
          <p:cNvPicPr>
            <a:picLocks noChangeAspect="1"/>
          </p:cNvPicPr>
          <p:nvPr/>
        </p:nvPicPr>
        <p:blipFill>
          <a:blip r:embed="rId4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584" y="4178330"/>
            <a:ext cx="434640" cy="434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632215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4EE748B9-49CB-DD52-8AA7-75A987E143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42335" y="2089110"/>
            <a:ext cx="7913345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ontserrat Light" panose="00000400000000000000" pitchFamily="2" charset="0"/>
              </a:rPr>
              <a:t>Data communication refers to the process of transmitting and receiving data between two or more devices over a communication channel.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latin typeface="Montserrat Light" panose="000004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B4BA8FC-842B-32A0-3034-F61531B06893}"/>
              </a:ext>
            </a:extLst>
          </p:cNvPr>
          <p:cNvSpPr txBox="1"/>
          <p:nvPr/>
        </p:nvSpPr>
        <p:spPr>
          <a:xfrm>
            <a:off x="3242335" y="1656091"/>
            <a:ext cx="5022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20B1C"/>
                </a:solidFill>
                <a:latin typeface="Montserrat Medium" panose="00000600000000000000" pitchFamily="2" charset="0"/>
              </a:rPr>
              <a:t>What is Data Communication?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D409AA-A9DC-B3C9-ECF2-E68459888D01}"/>
              </a:ext>
            </a:extLst>
          </p:cNvPr>
          <p:cNvSpPr/>
          <p:nvPr/>
        </p:nvSpPr>
        <p:spPr>
          <a:xfrm>
            <a:off x="1" y="-1"/>
            <a:ext cx="1046480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D74C7F4-2016-EDD7-2E34-CF1183C5B04C}"/>
              </a:ext>
            </a:extLst>
          </p:cNvPr>
          <p:cNvSpPr/>
          <p:nvPr/>
        </p:nvSpPr>
        <p:spPr>
          <a:xfrm>
            <a:off x="2" y="3429000"/>
            <a:ext cx="1046480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C1477AC-0DE9-AFF7-863E-8B14E832E220}"/>
              </a:ext>
            </a:extLst>
          </p:cNvPr>
          <p:cNvGrpSpPr/>
          <p:nvPr/>
        </p:nvGrpSpPr>
        <p:grpSpPr>
          <a:xfrm>
            <a:off x="1911916" y="1656091"/>
            <a:ext cx="1046480" cy="1095993"/>
            <a:chOff x="1911916" y="2072651"/>
            <a:chExt cx="1046480" cy="1095993"/>
          </a:xfrm>
        </p:grpSpPr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0B3AD7E1-04A3-E1C0-2B98-9B94E6479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1916" y="2072651"/>
              <a:ext cx="1046480" cy="1095993"/>
            </a:xfrm>
            <a:custGeom>
              <a:avLst/>
              <a:gdLst>
                <a:gd name="T0" fmla="*/ 0 w 1247"/>
                <a:gd name="T1" fmla="*/ 0 h 1306"/>
                <a:gd name="T2" fmla="*/ 1247 w 1247"/>
                <a:gd name="T3" fmla="*/ 0 h 1306"/>
                <a:gd name="T4" fmla="*/ 1247 w 1247"/>
                <a:gd name="T5" fmla="*/ 945 h 1306"/>
                <a:gd name="T6" fmla="*/ 623 w 1247"/>
                <a:gd name="T7" fmla="*/ 1306 h 1306"/>
                <a:gd name="T8" fmla="*/ 0 w 1247"/>
                <a:gd name="T9" fmla="*/ 945 h 1306"/>
                <a:gd name="T10" fmla="*/ 0 w 1247"/>
                <a:gd name="T11" fmla="*/ 0 h 1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7" h="1306">
                  <a:moveTo>
                    <a:pt x="0" y="0"/>
                  </a:moveTo>
                  <a:lnTo>
                    <a:pt x="1247" y="0"/>
                  </a:lnTo>
                  <a:lnTo>
                    <a:pt x="1247" y="945"/>
                  </a:lnTo>
                  <a:lnTo>
                    <a:pt x="623" y="1306"/>
                  </a:lnTo>
                  <a:lnTo>
                    <a:pt x="0" y="9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92A67"/>
            </a:solidFill>
            <a:ln>
              <a:noFill/>
            </a:ln>
          </p:spPr>
          <p:txBody>
            <a:bodyPr vert="horz" wrap="square" lIns="68573" tIns="215978" rIns="68573" bIns="34287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500" b="0" i="0" u="none" strike="noStrike" kern="0" cap="none" spc="0" normalizeH="0" baseline="0" noProof="0" dirty="0">
                <a:ln>
                  <a:noFill/>
                </a:ln>
                <a:solidFill>
                  <a:srgbClr val="092A67"/>
                </a:solidFill>
                <a:effectLst/>
                <a:uLnTx/>
                <a:uFillTx/>
                <a:latin typeface="Source Han Sans CN Medium" panose="020B0500000000000000" pitchFamily="34" charset="-128"/>
                <a:ea typeface="Source Han Sans CN Medium" panose="020B0500000000000000" pitchFamily="34" charset="-128"/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D96D351-C1F2-35D0-453E-2BFAB598D7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30432" y="2229592"/>
              <a:ext cx="609448" cy="609448"/>
            </a:xfrm>
            <a:prstGeom prst="rect">
              <a:avLst/>
            </a:prstGeom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72B3912-FBB2-6381-2D89-BF6557BC3621}"/>
              </a:ext>
            </a:extLst>
          </p:cNvPr>
          <p:cNvGrpSpPr/>
          <p:nvPr/>
        </p:nvGrpSpPr>
        <p:grpSpPr>
          <a:xfrm>
            <a:off x="3969240" y="3634690"/>
            <a:ext cx="5382495" cy="2211110"/>
            <a:chOff x="2739880" y="3628316"/>
            <a:chExt cx="5382495" cy="221111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482ADEE-FA85-1CC3-55F1-C18D7CEA1F1E}"/>
                </a:ext>
              </a:extLst>
            </p:cNvPr>
            <p:cNvGrpSpPr/>
            <p:nvPr/>
          </p:nvGrpSpPr>
          <p:grpSpPr>
            <a:xfrm>
              <a:off x="2739880" y="4916096"/>
              <a:ext cx="1313960" cy="923330"/>
              <a:chOff x="2739880" y="4916096"/>
              <a:chExt cx="1313960" cy="92333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1AF39AEB-CCEA-23AA-2631-BB42C21D616E}"/>
                  </a:ext>
                </a:extLst>
              </p:cNvPr>
              <p:cNvSpPr/>
              <p:nvPr/>
            </p:nvSpPr>
            <p:spPr>
              <a:xfrm>
                <a:off x="2739880" y="4916096"/>
                <a:ext cx="1313960" cy="923330"/>
              </a:xfrm>
              <a:prstGeom prst="rect">
                <a:avLst/>
              </a:prstGeom>
              <a:noFill/>
              <a:ln w="28575">
                <a:solidFill>
                  <a:srgbClr val="3EA8E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3F95535C-3529-A920-314C-333C4A083E7F}"/>
                  </a:ext>
                </a:extLst>
              </p:cNvPr>
              <p:cNvSpPr txBox="1"/>
              <p:nvPr/>
            </p:nvSpPr>
            <p:spPr>
              <a:xfrm>
                <a:off x="2887746" y="5201909"/>
                <a:ext cx="10182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3EA8E6"/>
                    </a:solidFill>
                    <a:latin typeface="Montserrat Medium" panose="00000600000000000000" pitchFamily="2" charset="0"/>
                  </a:rPr>
                  <a:t>Sender</a:t>
                </a: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6F1A64C-6628-2C47-EDDB-75DD55C57213}"/>
                </a:ext>
              </a:extLst>
            </p:cNvPr>
            <p:cNvGrpSpPr/>
            <p:nvPr/>
          </p:nvGrpSpPr>
          <p:grpSpPr>
            <a:xfrm>
              <a:off x="6808415" y="4916096"/>
              <a:ext cx="1313960" cy="923330"/>
              <a:chOff x="2739880" y="4916096"/>
              <a:chExt cx="1313960" cy="923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FE11953-ABDE-656E-2788-E6FE676118BE}"/>
                  </a:ext>
                </a:extLst>
              </p:cNvPr>
              <p:cNvSpPr/>
              <p:nvPr/>
            </p:nvSpPr>
            <p:spPr>
              <a:xfrm>
                <a:off x="2739880" y="4916096"/>
                <a:ext cx="1313960" cy="923330"/>
              </a:xfrm>
              <a:prstGeom prst="rect">
                <a:avLst/>
              </a:prstGeom>
              <a:noFill/>
              <a:ln w="28575">
                <a:solidFill>
                  <a:srgbClr val="3EA8E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940C69B7-4348-161E-736E-6124D2A7AD02}"/>
                  </a:ext>
                </a:extLst>
              </p:cNvPr>
              <p:cNvSpPr txBox="1"/>
              <p:nvPr/>
            </p:nvSpPr>
            <p:spPr>
              <a:xfrm>
                <a:off x="2799581" y="5201909"/>
                <a:ext cx="119455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3EA8E6"/>
                    </a:solidFill>
                    <a:latin typeface="Montserrat Medium" panose="00000600000000000000" pitchFamily="2" charset="0"/>
                  </a:rPr>
                  <a:t>Receiver</a:t>
                </a:r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67FC73B3-4476-9450-8A48-B6BF56224F81}"/>
                </a:ext>
              </a:extLst>
            </p:cNvPr>
            <p:cNvGrpSpPr/>
            <p:nvPr/>
          </p:nvGrpSpPr>
          <p:grpSpPr>
            <a:xfrm>
              <a:off x="4860399" y="3628316"/>
              <a:ext cx="1313960" cy="671904"/>
              <a:chOff x="2739880" y="4916096"/>
              <a:chExt cx="1313960" cy="92333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4FD6A0D-2CA7-0384-C6D9-9DAB8139F826}"/>
                  </a:ext>
                </a:extLst>
              </p:cNvPr>
              <p:cNvSpPr/>
              <p:nvPr/>
            </p:nvSpPr>
            <p:spPr>
              <a:xfrm>
                <a:off x="2739880" y="4916096"/>
                <a:ext cx="1313960" cy="923330"/>
              </a:xfrm>
              <a:prstGeom prst="rect">
                <a:avLst/>
              </a:prstGeom>
              <a:noFill/>
              <a:ln w="28575">
                <a:solidFill>
                  <a:srgbClr val="3EA8E6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24583BBE-3004-B561-B197-0FEBAE992F81}"/>
                  </a:ext>
                </a:extLst>
              </p:cNvPr>
              <p:cNvSpPr txBox="1"/>
              <p:nvPr/>
            </p:nvSpPr>
            <p:spPr>
              <a:xfrm>
                <a:off x="2789161" y="5123993"/>
                <a:ext cx="1215397" cy="5075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rgbClr val="3EA8E6"/>
                    </a:solidFill>
                    <a:latin typeface="Montserrat Medium" panose="00000600000000000000" pitchFamily="2" charset="0"/>
                  </a:rPr>
                  <a:t>Message</a:t>
                </a:r>
              </a:p>
            </p:txBody>
          </p:sp>
        </p:grp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94560DE-1A01-E4D6-79D7-2CB5E4392D9B}"/>
                </a:ext>
              </a:extLst>
            </p:cNvPr>
            <p:cNvCxnSpPr>
              <a:stCxn id="12" idx="3"/>
              <a:endCxn id="16" idx="1"/>
            </p:cNvCxnSpPr>
            <p:nvPr/>
          </p:nvCxnSpPr>
          <p:spPr>
            <a:xfrm>
              <a:off x="4053840" y="5377761"/>
              <a:ext cx="2754575" cy="0"/>
            </a:xfrm>
            <a:prstGeom prst="line">
              <a:avLst/>
            </a:prstGeom>
            <a:ln w="28575">
              <a:solidFill>
                <a:srgbClr val="3EA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1EFE374-A314-5D34-718D-1028A6BE8218}"/>
                </a:ext>
              </a:extLst>
            </p:cNvPr>
            <p:cNvCxnSpPr>
              <a:stCxn id="12" idx="0"/>
              <a:endCxn id="20" idx="1"/>
            </p:cNvCxnSpPr>
            <p:nvPr/>
          </p:nvCxnSpPr>
          <p:spPr>
            <a:xfrm flipV="1">
              <a:off x="3396860" y="3964268"/>
              <a:ext cx="1463539" cy="951828"/>
            </a:xfrm>
            <a:prstGeom prst="line">
              <a:avLst/>
            </a:prstGeom>
            <a:ln w="28575">
              <a:solidFill>
                <a:srgbClr val="3EA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CC710CA-F68C-92CB-A006-78D7A4ACDC6D}"/>
                </a:ext>
              </a:extLst>
            </p:cNvPr>
            <p:cNvCxnSpPr>
              <a:stCxn id="20" idx="3"/>
              <a:endCxn id="16" idx="0"/>
            </p:cNvCxnSpPr>
            <p:nvPr/>
          </p:nvCxnSpPr>
          <p:spPr>
            <a:xfrm>
              <a:off x="6174359" y="3964268"/>
              <a:ext cx="1291036" cy="951828"/>
            </a:xfrm>
            <a:prstGeom prst="line">
              <a:avLst/>
            </a:prstGeom>
            <a:ln w="28575">
              <a:solidFill>
                <a:srgbClr val="3EA8E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76F161C-E15B-7C28-AC21-A95ED731CD2F}"/>
                </a:ext>
              </a:extLst>
            </p:cNvPr>
            <p:cNvSpPr txBox="1"/>
            <p:nvPr/>
          </p:nvSpPr>
          <p:spPr>
            <a:xfrm>
              <a:off x="4201706" y="5439317"/>
              <a:ext cx="248818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3EA8E6"/>
                  </a:solidFill>
                  <a:latin typeface="Montserrat Medium" panose="00000600000000000000" pitchFamily="2" charset="0"/>
                </a:rPr>
                <a:t>Transmission Medium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3A90852-C0B5-8430-188E-F37A5411F27D}"/>
                </a:ext>
              </a:extLst>
            </p:cNvPr>
            <p:cNvSpPr txBox="1"/>
            <p:nvPr/>
          </p:nvSpPr>
          <p:spPr>
            <a:xfrm>
              <a:off x="6825222" y="4148934"/>
              <a:ext cx="10647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3EA8E6"/>
                  </a:solidFill>
                  <a:latin typeface="Montserrat Medium" panose="00000600000000000000" pitchFamily="2" charset="0"/>
                </a:rPr>
                <a:t>Protocol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8C3B3953-2B6C-984A-C944-C02441D3908A}"/>
                </a:ext>
              </a:extLst>
            </p:cNvPr>
            <p:cNvSpPr txBox="1"/>
            <p:nvPr/>
          </p:nvSpPr>
          <p:spPr>
            <a:xfrm>
              <a:off x="3144821" y="4130943"/>
              <a:ext cx="10647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rgbClr val="3EA8E6"/>
                  </a:solidFill>
                  <a:latin typeface="Montserrat Medium" panose="00000600000000000000" pitchFamily="2" charset="0"/>
                </a:rPr>
                <a:t>Protocol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070426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1"/>
          <p:cNvSpPr>
            <a:spLocks noChangeArrowheads="1"/>
          </p:cNvSpPr>
          <p:nvPr/>
        </p:nvSpPr>
        <p:spPr bwMode="auto">
          <a:xfrm>
            <a:off x="1435713" y="1364963"/>
            <a:ext cx="2223859" cy="319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 dirty="0">
                <a:solidFill>
                  <a:srgbClr val="020B1C"/>
                </a:solidFill>
                <a:latin typeface="Montserrat Medium" panose="00000600000000000000" pitchFamily="2" charset="0"/>
                <a:ea typeface="Elsie" panose="02000000000000000000" charset="0"/>
                <a:sym typeface="FZHei-B01S" panose="02010601030101010101" pitchFamily="2" charset="-122"/>
              </a:rPr>
              <a:t>Message</a:t>
            </a:r>
            <a:endParaRPr lang="zh-CN" altLang="en-US" sz="1600" dirty="0">
              <a:solidFill>
                <a:srgbClr val="020B1C"/>
              </a:solidFill>
              <a:latin typeface="Montserrat Medium" panose="00000600000000000000" pitchFamily="2" charset="0"/>
              <a:ea typeface="Elsie" panose="02000000000000000000" charset="0"/>
              <a:sym typeface="FZHei-B01S" panose="02010601030101010101" pitchFamily="2" charset="-122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9F6CD61-EB28-35B9-7D79-73AF31010F4F}"/>
              </a:ext>
            </a:extLst>
          </p:cNvPr>
          <p:cNvGrpSpPr/>
          <p:nvPr/>
        </p:nvGrpSpPr>
        <p:grpSpPr>
          <a:xfrm>
            <a:off x="1037780" y="1334246"/>
            <a:ext cx="363661" cy="454177"/>
            <a:chOff x="1037780" y="2126726"/>
            <a:chExt cx="363661" cy="454177"/>
          </a:xfrm>
        </p:grpSpPr>
        <p:sp>
          <p:nvSpPr>
            <p:cNvPr id="18" name="Oval 19"/>
            <p:cNvSpPr>
              <a:spLocks noChangeArrowheads="1"/>
            </p:cNvSpPr>
            <p:nvPr/>
          </p:nvSpPr>
          <p:spPr bwMode="auto">
            <a:xfrm>
              <a:off x="1039682" y="2126726"/>
              <a:ext cx="361759" cy="361871"/>
            </a:xfrm>
            <a:prstGeom prst="ellips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  <p:sp>
          <p:nvSpPr>
            <p:cNvPr id="21" name="Oval 28"/>
            <p:cNvSpPr>
              <a:spLocks noChangeArrowheads="1"/>
            </p:cNvSpPr>
            <p:nvPr/>
          </p:nvSpPr>
          <p:spPr bwMode="auto">
            <a:xfrm>
              <a:off x="1037780" y="2217130"/>
              <a:ext cx="363661" cy="363773"/>
            </a:xfrm>
            <a:prstGeom prst="ellipse">
              <a:avLst/>
            </a:prstGeom>
            <a:solidFill>
              <a:srgbClr val="092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</p:grpSp>
      <p:pic>
        <p:nvPicPr>
          <p:cNvPr id="5" name="图片 8">
            <a:extLst>
              <a:ext uri="{FF2B5EF4-FFF2-40B4-BE49-F238E27FC236}">
                <a16:creationId xmlns:a16="http://schemas.microsoft.com/office/drawing/2014/main" id="{75AC9159-906F-7083-9021-FB245691DBF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/>
          <a:srcRect l="63364" t="34457" b="11375"/>
          <a:stretch>
            <a:fillRect/>
          </a:stretch>
        </p:blipFill>
        <p:spPr>
          <a:xfrm rot="10800000">
            <a:off x="8822694" y="0"/>
            <a:ext cx="3369306" cy="3342553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CBF9A2B-5F9E-C526-2813-84179DDF43B6}"/>
              </a:ext>
            </a:extLst>
          </p:cNvPr>
          <p:cNvSpPr/>
          <p:nvPr/>
        </p:nvSpPr>
        <p:spPr>
          <a:xfrm>
            <a:off x="8829269" y="3342554"/>
            <a:ext cx="3369306" cy="3515446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C57D0A-2531-71A9-8308-254FF7DEA1FD}"/>
              </a:ext>
            </a:extLst>
          </p:cNvPr>
          <p:cNvSpPr txBox="1"/>
          <p:nvPr/>
        </p:nvSpPr>
        <p:spPr>
          <a:xfrm>
            <a:off x="1044355" y="581544"/>
            <a:ext cx="590988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600" dirty="0">
                <a:solidFill>
                  <a:srgbClr val="3EA8E6"/>
                </a:solidFill>
                <a:latin typeface="Nexa Bold" panose="02000000000000000000" pitchFamily="50" charset="0"/>
              </a:rPr>
              <a:t>Components of Data Communication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82FF18-A64F-EDDD-7D17-8DBF364A7041}"/>
              </a:ext>
            </a:extLst>
          </p:cNvPr>
          <p:cNvSpPr txBox="1"/>
          <p:nvPr/>
        </p:nvSpPr>
        <p:spPr>
          <a:xfrm>
            <a:off x="1421489" y="1625795"/>
            <a:ext cx="6838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B1C"/>
                </a:solidFill>
                <a:latin typeface="Montserrat Light" panose="00000400000000000000" pitchFamily="2" charset="0"/>
              </a:rPr>
              <a:t>A message is a piece of information that is to be transmitted from one person to another.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A16368F-F9C0-946D-34B3-50DC297E018B}"/>
              </a:ext>
            </a:extLst>
          </p:cNvPr>
          <p:cNvGrpSpPr/>
          <p:nvPr/>
        </p:nvGrpSpPr>
        <p:grpSpPr>
          <a:xfrm>
            <a:off x="1035876" y="2452695"/>
            <a:ext cx="363661" cy="454177"/>
            <a:chOff x="1037780" y="2126726"/>
            <a:chExt cx="363661" cy="454177"/>
          </a:xfrm>
        </p:grpSpPr>
        <p:sp>
          <p:nvSpPr>
            <p:cNvPr id="32" name="Oval 19">
              <a:extLst>
                <a:ext uri="{FF2B5EF4-FFF2-40B4-BE49-F238E27FC236}">
                  <a16:creationId xmlns:a16="http://schemas.microsoft.com/office/drawing/2014/main" id="{7F002319-8F2F-0E7C-7E0B-A296EDF49D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682" y="2126726"/>
              <a:ext cx="361759" cy="361871"/>
            </a:xfrm>
            <a:prstGeom prst="ellips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  <p:sp>
          <p:nvSpPr>
            <p:cNvPr id="33" name="Oval 28">
              <a:extLst>
                <a:ext uri="{FF2B5EF4-FFF2-40B4-BE49-F238E27FC236}">
                  <a16:creationId xmlns:a16="http://schemas.microsoft.com/office/drawing/2014/main" id="{9063F85A-74E6-69AC-2244-C6A6F0DD3E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80" y="2217130"/>
              <a:ext cx="363661" cy="363773"/>
            </a:xfrm>
            <a:prstGeom prst="ellipse">
              <a:avLst/>
            </a:prstGeom>
            <a:solidFill>
              <a:srgbClr val="092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</p:grpSp>
      <p:sp>
        <p:nvSpPr>
          <p:cNvPr id="34" name="文本1">
            <a:extLst>
              <a:ext uri="{FF2B5EF4-FFF2-40B4-BE49-F238E27FC236}">
                <a16:creationId xmlns:a16="http://schemas.microsoft.com/office/drawing/2014/main" id="{3D0B808D-46CB-C2E3-2BC5-8A750571A0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35713" y="2471402"/>
            <a:ext cx="2223859" cy="319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 dirty="0">
                <a:solidFill>
                  <a:srgbClr val="020B1C"/>
                </a:solidFill>
                <a:latin typeface="Montserrat Medium" panose="00000600000000000000" pitchFamily="2" charset="0"/>
                <a:ea typeface="Elsie" panose="02000000000000000000" charset="0"/>
                <a:sym typeface="FZHei-B01S" panose="02010601030101010101" pitchFamily="2" charset="-122"/>
              </a:rPr>
              <a:t>Sender</a:t>
            </a:r>
            <a:endParaRPr lang="zh-CN" altLang="en-US" sz="1600" dirty="0">
              <a:solidFill>
                <a:srgbClr val="020B1C"/>
              </a:solidFill>
              <a:latin typeface="Montserrat Medium" panose="00000600000000000000" pitchFamily="2" charset="0"/>
              <a:ea typeface="Elsie" panose="02000000000000000000" charset="0"/>
              <a:sym typeface="FZHei-B01S" panose="02010601030101010101" pitchFamily="2" charset="-122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42A8D4E-2F8B-212F-F76B-B8C8B4E79AA3}"/>
              </a:ext>
            </a:extLst>
          </p:cNvPr>
          <p:cNvSpPr txBox="1"/>
          <p:nvPr/>
        </p:nvSpPr>
        <p:spPr>
          <a:xfrm>
            <a:off x="1421489" y="2732234"/>
            <a:ext cx="71109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B1C"/>
                </a:solidFill>
                <a:latin typeface="Montserrat Light" panose="00000400000000000000" pitchFamily="2" charset="0"/>
              </a:rPr>
              <a:t>It is simply a device that sends data messages. It can be a computer, mobile, telephone, laptop, video camera, or workstation, etc.</a:t>
            </a:r>
          </a:p>
        </p:txBody>
      </p:sp>
      <p:sp>
        <p:nvSpPr>
          <p:cNvPr id="36" name="文本1">
            <a:extLst>
              <a:ext uri="{FF2B5EF4-FFF2-40B4-BE49-F238E27FC236}">
                <a16:creationId xmlns:a16="http://schemas.microsoft.com/office/drawing/2014/main" id="{2D2CDFF9-0820-E793-D94C-D892B0C27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2288" y="3569242"/>
            <a:ext cx="2223859" cy="319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 dirty="0">
                <a:solidFill>
                  <a:srgbClr val="020B1C"/>
                </a:solidFill>
                <a:latin typeface="Montserrat Medium" panose="00000600000000000000" pitchFamily="2" charset="0"/>
                <a:ea typeface="Elsie" panose="02000000000000000000" charset="0"/>
                <a:sym typeface="FZHei-B01S" panose="02010601030101010101" pitchFamily="2" charset="-122"/>
              </a:rPr>
              <a:t>Receiver</a:t>
            </a:r>
            <a:endParaRPr lang="zh-CN" altLang="en-US" sz="1600" dirty="0">
              <a:solidFill>
                <a:srgbClr val="020B1C"/>
              </a:solidFill>
              <a:latin typeface="Montserrat Medium" panose="00000600000000000000" pitchFamily="2" charset="0"/>
              <a:ea typeface="Elsie" panose="02000000000000000000" charset="0"/>
              <a:sym typeface="FZHei-B01S" panose="02010601030101010101" pitchFamily="2" charset="-122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137A609-17C5-3C8A-BA56-B5777EE17B0E}"/>
              </a:ext>
            </a:extLst>
          </p:cNvPr>
          <p:cNvGrpSpPr/>
          <p:nvPr/>
        </p:nvGrpSpPr>
        <p:grpSpPr>
          <a:xfrm>
            <a:off x="1044355" y="3538525"/>
            <a:ext cx="363661" cy="454177"/>
            <a:chOff x="1037780" y="2126726"/>
            <a:chExt cx="363661" cy="454177"/>
          </a:xfrm>
        </p:grpSpPr>
        <p:sp>
          <p:nvSpPr>
            <p:cNvPr id="38" name="Oval 19">
              <a:extLst>
                <a:ext uri="{FF2B5EF4-FFF2-40B4-BE49-F238E27FC236}">
                  <a16:creationId xmlns:a16="http://schemas.microsoft.com/office/drawing/2014/main" id="{20FABF0A-63E1-E076-F3E9-CF05907B93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682" y="2126726"/>
              <a:ext cx="361759" cy="361871"/>
            </a:xfrm>
            <a:prstGeom prst="ellips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  <p:sp>
          <p:nvSpPr>
            <p:cNvPr id="39" name="Oval 28">
              <a:extLst>
                <a:ext uri="{FF2B5EF4-FFF2-40B4-BE49-F238E27FC236}">
                  <a16:creationId xmlns:a16="http://schemas.microsoft.com/office/drawing/2014/main" id="{B8E1D93D-83C9-6191-0C14-317C66238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80" y="2217130"/>
              <a:ext cx="363661" cy="363773"/>
            </a:xfrm>
            <a:prstGeom prst="ellipse">
              <a:avLst/>
            </a:prstGeom>
            <a:solidFill>
              <a:srgbClr val="092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B0D84C08-5214-C704-3DA6-44958ABFE8C1}"/>
              </a:ext>
            </a:extLst>
          </p:cNvPr>
          <p:cNvSpPr txBox="1"/>
          <p:nvPr/>
        </p:nvSpPr>
        <p:spPr>
          <a:xfrm>
            <a:off x="1428064" y="3830074"/>
            <a:ext cx="7197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B1C"/>
                </a:solidFill>
                <a:latin typeface="Montserrat Light" panose="00000400000000000000" pitchFamily="2" charset="0"/>
              </a:rPr>
              <a:t>It is a device that receives messages. It can be a computer, telephone mobile, workstation, etc.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7A05C32-F613-0C1A-DEC1-7D1DAEE074F7}"/>
              </a:ext>
            </a:extLst>
          </p:cNvPr>
          <p:cNvGrpSpPr/>
          <p:nvPr/>
        </p:nvGrpSpPr>
        <p:grpSpPr>
          <a:xfrm>
            <a:off x="1021652" y="4614587"/>
            <a:ext cx="363661" cy="454177"/>
            <a:chOff x="1037780" y="2126726"/>
            <a:chExt cx="363661" cy="454177"/>
          </a:xfrm>
        </p:grpSpPr>
        <p:sp>
          <p:nvSpPr>
            <p:cNvPr id="43" name="Oval 19">
              <a:extLst>
                <a:ext uri="{FF2B5EF4-FFF2-40B4-BE49-F238E27FC236}">
                  <a16:creationId xmlns:a16="http://schemas.microsoft.com/office/drawing/2014/main" id="{29B7F91E-0DF2-A952-6847-EE9AB684F3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682" y="2126726"/>
              <a:ext cx="361759" cy="361871"/>
            </a:xfrm>
            <a:prstGeom prst="ellips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  <p:sp>
          <p:nvSpPr>
            <p:cNvPr id="42" name="Oval 28">
              <a:extLst>
                <a:ext uri="{FF2B5EF4-FFF2-40B4-BE49-F238E27FC236}">
                  <a16:creationId xmlns:a16="http://schemas.microsoft.com/office/drawing/2014/main" id="{9EAAED18-BC84-DF4A-BF92-2A2F6F71D0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80" y="2217130"/>
              <a:ext cx="363661" cy="363773"/>
            </a:xfrm>
            <a:prstGeom prst="ellipse">
              <a:avLst/>
            </a:prstGeom>
            <a:solidFill>
              <a:srgbClr val="092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</p:grpSp>
      <p:sp>
        <p:nvSpPr>
          <p:cNvPr id="44" name="文本1">
            <a:extLst>
              <a:ext uri="{FF2B5EF4-FFF2-40B4-BE49-F238E27FC236}">
                <a16:creationId xmlns:a16="http://schemas.microsoft.com/office/drawing/2014/main" id="{0485FF5E-D12E-C67C-E0DB-B76BD10347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21489" y="4633294"/>
            <a:ext cx="2479951" cy="319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 dirty="0">
                <a:solidFill>
                  <a:srgbClr val="020B1C"/>
                </a:solidFill>
                <a:latin typeface="Montserrat Medium" panose="00000600000000000000" pitchFamily="2" charset="0"/>
                <a:ea typeface="Elsie" panose="02000000000000000000" charset="0"/>
                <a:sym typeface="FZHei-B01S" panose="02010601030101010101" pitchFamily="2" charset="-122"/>
              </a:rPr>
              <a:t>Transmission Medium </a:t>
            </a:r>
            <a:endParaRPr lang="zh-CN" altLang="en-US" sz="1600" dirty="0">
              <a:solidFill>
                <a:srgbClr val="020B1C"/>
              </a:solidFill>
              <a:latin typeface="Montserrat Medium" panose="00000600000000000000" pitchFamily="2" charset="0"/>
              <a:ea typeface="Elsie" panose="02000000000000000000" charset="0"/>
              <a:sym typeface="FZHei-B01S" panose="02010601030101010101" pitchFamily="2" charset="-122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C393830-E494-83A2-B081-125DC5096459}"/>
              </a:ext>
            </a:extLst>
          </p:cNvPr>
          <p:cNvSpPr txBox="1"/>
          <p:nvPr/>
        </p:nvSpPr>
        <p:spPr>
          <a:xfrm>
            <a:off x="1407265" y="4894126"/>
            <a:ext cx="7197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B1C"/>
                </a:solidFill>
                <a:latin typeface="Montserrat Light" panose="00000400000000000000" pitchFamily="2" charset="0"/>
              </a:rPr>
              <a:t>Communication channels are the medium that connect two or more workstations.</a:t>
            </a:r>
          </a:p>
        </p:txBody>
      </p:sp>
      <p:sp>
        <p:nvSpPr>
          <p:cNvPr id="46" name="文本1">
            <a:extLst>
              <a:ext uri="{FF2B5EF4-FFF2-40B4-BE49-F238E27FC236}">
                <a16:creationId xmlns:a16="http://schemas.microsoft.com/office/drawing/2014/main" id="{0DBB3F25-ECB4-37F9-9D51-227F91FA2C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99537" y="5612738"/>
            <a:ext cx="2223859" cy="319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lIns="72555" tIns="36277" rIns="72555" bIns="36277" anchor="ctr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600" dirty="0">
                <a:solidFill>
                  <a:srgbClr val="020B1C"/>
                </a:solidFill>
                <a:latin typeface="Montserrat Medium" panose="00000600000000000000" pitchFamily="2" charset="0"/>
                <a:ea typeface="Elsie" panose="02000000000000000000" charset="0"/>
                <a:sym typeface="FZHei-B01S" panose="02010601030101010101" pitchFamily="2" charset="-122"/>
              </a:rPr>
              <a:t>Protocol</a:t>
            </a:r>
            <a:endParaRPr lang="zh-CN" altLang="en-US" sz="1600" dirty="0">
              <a:solidFill>
                <a:srgbClr val="020B1C"/>
              </a:solidFill>
              <a:latin typeface="Montserrat Medium" panose="00000600000000000000" pitchFamily="2" charset="0"/>
              <a:ea typeface="Elsie" panose="02000000000000000000" charset="0"/>
              <a:sym typeface="FZHei-B01S" panose="02010601030101010101" pitchFamily="2" charset="-122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C7659857-F3F0-EFC0-6E79-C2B74B76E0E4}"/>
              </a:ext>
            </a:extLst>
          </p:cNvPr>
          <p:cNvGrpSpPr/>
          <p:nvPr/>
        </p:nvGrpSpPr>
        <p:grpSpPr>
          <a:xfrm>
            <a:off x="1001604" y="5582021"/>
            <a:ext cx="363661" cy="454177"/>
            <a:chOff x="1037780" y="2126726"/>
            <a:chExt cx="363661" cy="454177"/>
          </a:xfrm>
        </p:grpSpPr>
        <p:sp>
          <p:nvSpPr>
            <p:cNvPr id="48" name="Oval 19">
              <a:extLst>
                <a:ext uri="{FF2B5EF4-FFF2-40B4-BE49-F238E27FC236}">
                  <a16:creationId xmlns:a16="http://schemas.microsoft.com/office/drawing/2014/main" id="{BEEB48FA-AA4E-168C-53A5-6B4D17A8CB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9682" y="2126726"/>
              <a:ext cx="361759" cy="361871"/>
            </a:xfrm>
            <a:prstGeom prst="ellips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  <p:sp>
          <p:nvSpPr>
            <p:cNvPr id="49" name="Oval 28">
              <a:extLst>
                <a:ext uri="{FF2B5EF4-FFF2-40B4-BE49-F238E27FC236}">
                  <a16:creationId xmlns:a16="http://schemas.microsoft.com/office/drawing/2014/main" id="{F64B7BF7-2387-4A40-6A52-46286BD3EB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7780" y="2217130"/>
              <a:ext cx="363661" cy="363773"/>
            </a:xfrm>
            <a:prstGeom prst="ellipse">
              <a:avLst/>
            </a:prstGeom>
            <a:solidFill>
              <a:srgbClr val="092A6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zh-CN" sz="2400" dirty="0">
                <a:latin typeface="Elsie" panose="02000000000000000000" charset="0"/>
                <a:ea typeface="Elsie" panose="02000000000000000000" charset="0"/>
                <a:sym typeface="FZHei-B01S" panose="02010601030101010101" pitchFamily="2" charset="-122"/>
              </a:endParaRPr>
            </a:p>
          </p:txBody>
        </p:sp>
      </p:grpSp>
      <p:sp>
        <p:nvSpPr>
          <p:cNvPr id="50" name="TextBox 49">
            <a:extLst>
              <a:ext uri="{FF2B5EF4-FFF2-40B4-BE49-F238E27FC236}">
                <a16:creationId xmlns:a16="http://schemas.microsoft.com/office/drawing/2014/main" id="{51053B71-4871-744F-2454-B27588DD6A52}"/>
              </a:ext>
            </a:extLst>
          </p:cNvPr>
          <p:cNvSpPr txBox="1"/>
          <p:nvPr/>
        </p:nvSpPr>
        <p:spPr>
          <a:xfrm>
            <a:off x="1385313" y="5873570"/>
            <a:ext cx="71977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20B1C"/>
                </a:solidFill>
                <a:latin typeface="Montserrat Light" panose="00000400000000000000" pitchFamily="2" charset="0"/>
              </a:rPr>
              <a:t>When someone sends the data, it should be understandable to the receiver also otherwise it is meaningless.</a:t>
            </a:r>
          </a:p>
        </p:txBody>
      </p:sp>
    </p:spTree>
    <p:extLst>
      <p:ext uri="{BB962C8B-B14F-4D97-AF65-F5344CB8AC3E}">
        <p14:creationId xmlns:p14="http://schemas.microsoft.com/office/powerpoint/2010/main" val="3962071294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73A52E-0A78-8828-C4E8-4A31AD838C50}"/>
              </a:ext>
            </a:extLst>
          </p:cNvPr>
          <p:cNvSpPr txBox="1"/>
          <p:nvPr/>
        </p:nvSpPr>
        <p:spPr>
          <a:xfrm>
            <a:off x="1455431" y="796848"/>
            <a:ext cx="522258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i="0" dirty="0">
                <a:solidFill>
                  <a:srgbClr val="3EA8E6"/>
                </a:solidFill>
                <a:effectLst/>
                <a:highlight>
                  <a:srgbClr val="FFFFFF"/>
                </a:highlight>
                <a:latin typeface="Nexa" panose="02000000000000000000" pitchFamily="50" charset="0"/>
              </a:rPr>
              <a:t>Types of </a:t>
            </a:r>
          </a:p>
          <a:p>
            <a:r>
              <a:rPr lang="en-US" sz="4400" b="1" i="0" dirty="0">
                <a:solidFill>
                  <a:srgbClr val="3EA8E6"/>
                </a:solidFill>
                <a:effectLst/>
                <a:highlight>
                  <a:srgbClr val="FFFFFF"/>
                </a:highlight>
                <a:latin typeface="Nexa" panose="02000000000000000000" pitchFamily="50" charset="0"/>
              </a:rPr>
              <a:t>Data Transmission</a:t>
            </a:r>
            <a:endParaRPr lang="en-US" sz="4400" b="1" dirty="0">
              <a:solidFill>
                <a:srgbClr val="3EA8E6"/>
              </a:solidFill>
              <a:latin typeface="Nexa" panose="020000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2B2F73-4041-7A86-B8A9-2A5F78D64AE6}"/>
              </a:ext>
            </a:extLst>
          </p:cNvPr>
          <p:cNvSpPr txBox="1"/>
          <p:nvPr/>
        </p:nvSpPr>
        <p:spPr>
          <a:xfrm>
            <a:off x="1455431" y="2587054"/>
            <a:ext cx="6317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20B1C"/>
                </a:solidFill>
                <a:latin typeface="Metropolis Light" panose="00000500000000000000" pitchFamily="50" charset="0"/>
              </a:rPr>
              <a:t>There are two types of Data Transmission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D317A0E-1963-C39C-D1B8-5385BCDDDFD0}"/>
              </a:ext>
            </a:extLst>
          </p:cNvPr>
          <p:cNvGrpSpPr/>
          <p:nvPr/>
        </p:nvGrpSpPr>
        <p:grpSpPr>
          <a:xfrm>
            <a:off x="1561929" y="3256615"/>
            <a:ext cx="4834278" cy="684623"/>
            <a:chOff x="1561929" y="3680382"/>
            <a:chExt cx="4834278" cy="684623"/>
          </a:xfrm>
        </p:grpSpPr>
        <p:sp>
          <p:nvSpPr>
            <p:cNvPr id="5" name="Isosceles Triangle 127">
              <a:extLst>
                <a:ext uri="{FF2B5EF4-FFF2-40B4-BE49-F238E27FC236}">
                  <a16:creationId xmlns:a16="http://schemas.microsoft.com/office/drawing/2014/main" id="{E276183C-2B0C-1BDB-DBD2-9A9A33CF1DD1}"/>
                </a:ext>
              </a:extLst>
            </p:cNvPr>
            <p:cNvSpPr/>
            <p:nvPr/>
          </p:nvSpPr>
          <p:spPr>
            <a:xfrm rot="16200000" flipV="1">
              <a:off x="1412688" y="3829623"/>
              <a:ext cx="684623" cy="386141"/>
            </a:xfrm>
            <a:prstGeom prst="triangl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endParaRPr lang="en-US" dirty="0">
                <a:latin typeface="Yeseva One" panose="00000500000000000000" charset="0"/>
                <a:ea typeface="Yeseva One" panose="00000500000000000000" charset="0"/>
                <a:cs typeface="Noto Sans S Chinese Medium" panose="020B0600000000000000" charset="-122"/>
                <a:sym typeface="字魂36号-正文宋楷" panose="02000000000000000000" pitchFamily="2" charset="-122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85DA443-E742-50EF-5B6B-70CF879C801D}"/>
                </a:ext>
              </a:extLst>
            </p:cNvPr>
            <p:cNvSpPr txBox="1"/>
            <p:nvPr/>
          </p:nvSpPr>
          <p:spPr>
            <a:xfrm>
              <a:off x="2120356" y="3758201"/>
              <a:ext cx="427585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i="0" dirty="0">
                  <a:solidFill>
                    <a:srgbClr val="092A67"/>
                  </a:solidFill>
                  <a:effectLst/>
                  <a:highlight>
                    <a:srgbClr val="FFFFFF"/>
                  </a:highlight>
                  <a:latin typeface="Nexa" panose="02000000000000000000" pitchFamily="50" charset="0"/>
                </a:rPr>
                <a:t>Analog Transmission</a:t>
              </a:r>
              <a:endParaRPr lang="en-US" sz="3200" b="1" dirty="0">
                <a:solidFill>
                  <a:srgbClr val="092A67"/>
                </a:solidFill>
                <a:latin typeface="Nexa" panose="02000000000000000000" pitchFamily="50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34ADEF7-E39D-CE6A-1F50-953921A1C1C0}"/>
              </a:ext>
            </a:extLst>
          </p:cNvPr>
          <p:cNvGrpSpPr/>
          <p:nvPr/>
        </p:nvGrpSpPr>
        <p:grpSpPr>
          <a:xfrm>
            <a:off x="1561929" y="4095884"/>
            <a:ext cx="4696739" cy="692411"/>
            <a:chOff x="1561929" y="3680382"/>
            <a:chExt cx="4696739" cy="692411"/>
          </a:xfrm>
        </p:grpSpPr>
        <p:sp>
          <p:nvSpPr>
            <p:cNvPr id="11" name="Isosceles Triangle 127">
              <a:extLst>
                <a:ext uri="{FF2B5EF4-FFF2-40B4-BE49-F238E27FC236}">
                  <a16:creationId xmlns:a16="http://schemas.microsoft.com/office/drawing/2014/main" id="{97DBE6EF-AB8B-CDBF-3E61-723FC88AAD43}"/>
                </a:ext>
              </a:extLst>
            </p:cNvPr>
            <p:cNvSpPr/>
            <p:nvPr/>
          </p:nvSpPr>
          <p:spPr>
            <a:xfrm rot="16200000" flipV="1">
              <a:off x="1412688" y="3829623"/>
              <a:ext cx="684623" cy="386141"/>
            </a:xfrm>
            <a:prstGeom prst="triangl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endParaRPr lang="en-US" dirty="0">
                <a:latin typeface="Yeseva One" panose="00000500000000000000" charset="0"/>
                <a:ea typeface="Yeseva One" panose="00000500000000000000" charset="0"/>
                <a:cs typeface="Noto Sans S Chinese Medium" panose="020B0600000000000000" charset="-122"/>
                <a:sym typeface="字魂36号-正文宋楷" panose="02000000000000000000" pitchFamily="2" charset="-122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FA9B617-A82F-6172-B0F5-C32DE09D48EF}"/>
                </a:ext>
              </a:extLst>
            </p:cNvPr>
            <p:cNvSpPr txBox="1"/>
            <p:nvPr/>
          </p:nvSpPr>
          <p:spPr>
            <a:xfrm>
              <a:off x="2120356" y="3788018"/>
              <a:ext cx="413831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i="0" dirty="0">
                  <a:solidFill>
                    <a:srgbClr val="092A67"/>
                  </a:solidFill>
                  <a:effectLst/>
                  <a:highlight>
                    <a:srgbClr val="FFFFFF"/>
                  </a:highlight>
                  <a:latin typeface="Nexa" panose="02000000000000000000" pitchFamily="50" charset="0"/>
                </a:rPr>
                <a:t>Digital Transmission</a:t>
              </a:r>
              <a:endParaRPr lang="en-US" sz="3200" b="1" dirty="0">
                <a:solidFill>
                  <a:srgbClr val="092A67"/>
                </a:solidFill>
                <a:latin typeface="Nexa" panose="02000000000000000000" pitchFamily="50" charset="0"/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8EC7E52B-404B-AF46-E833-396FE8B13264}"/>
              </a:ext>
            </a:extLst>
          </p:cNvPr>
          <p:cNvSpPr/>
          <p:nvPr/>
        </p:nvSpPr>
        <p:spPr>
          <a:xfrm>
            <a:off x="10010100" y="-1747"/>
            <a:ext cx="2203173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891C2-8B6D-172D-3BAF-A3137303D005}"/>
              </a:ext>
            </a:extLst>
          </p:cNvPr>
          <p:cNvSpPr/>
          <p:nvPr/>
        </p:nvSpPr>
        <p:spPr>
          <a:xfrm>
            <a:off x="10010101" y="3427254"/>
            <a:ext cx="2203173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957877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3A0C93D-997E-26C1-ADCD-6E303662447E}"/>
              </a:ext>
            </a:extLst>
          </p:cNvPr>
          <p:cNvSpPr/>
          <p:nvPr/>
        </p:nvSpPr>
        <p:spPr>
          <a:xfrm>
            <a:off x="1" y="-1"/>
            <a:ext cx="1046480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999835-8779-6395-6875-35AFD6A0D33D}"/>
              </a:ext>
            </a:extLst>
          </p:cNvPr>
          <p:cNvSpPr/>
          <p:nvPr/>
        </p:nvSpPr>
        <p:spPr>
          <a:xfrm>
            <a:off x="2" y="3429000"/>
            <a:ext cx="1046480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578787A-B69D-7EE5-B36C-224DD3166F6F}"/>
              </a:ext>
            </a:extLst>
          </p:cNvPr>
          <p:cNvGrpSpPr/>
          <p:nvPr/>
        </p:nvGrpSpPr>
        <p:grpSpPr>
          <a:xfrm>
            <a:off x="1909798" y="1088193"/>
            <a:ext cx="5856288" cy="707886"/>
            <a:chOff x="1561929" y="3668750"/>
            <a:chExt cx="5856288" cy="707886"/>
          </a:xfrm>
        </p:grpSpPr>
        <p:sp>
          <p:nvSpPr>
            <p:cNvPr id="7" name="Isosceles Triangle 127">
              <a:extLst>
                <a:ext uri="{FF2B5EF4-FFF2-40B4-BE49-F238E27FC236}">
                  <a16:creationId xmlns:a16="http://schemas.microsoft.com/office/drawing/2014/main" id="{3D7AD79A-1202-C741-B28B-A571A36B0F15}"/>
                </a:ext>
              </a:extLst>
            </p:cNvPr>
            <p:cNvSpPr/>
            <p:nvPr/>
          </p:nvSpPr>
          <p:spPr>
            <a:xfrm rot="16200000" flipV="1">
              <a:off x="1412688" y="3829623"/>
              <a:ext cx="684623" cy="386141"/>
            </a:xfrm>
            <a:prstGeom prst="triangl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endParaRPr lang="en-US" dirty="0">
                <a:latin typeface="Yeseva One" panose="00000500000000000000" charset="0"/>
                <a:ea typeface="Yeseva One" panose="00000500000000000000" charset="0"/>
                <a:cs typeface="Noto Sans S Chinese Medium" panose="020B0600000000000000" charset="-122"/>
                <a:sym typeface="字魂36号-正文宋楷" panose="02000000000000000000" pitchFamily="2" charset="-122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67474FC-545A-952D-8A4C-833958A0A529}"/>
                </a:ext>
              </a:extLst>
            </p:cNvPr>
            <p:cNvSpPr txBox="1"/>
            <p:nvPr/>
          </p:nvSpPr>
          <p:spPr>
            <a:xfrm>
              <a:off x="2120356" y="3668750"/>
              <a:ext cx="52978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i="0" dirty="0">
                  <a:solidFill>
                    <a:srgbClr val="092A67"/>
                  </a:solidFill>
                  <a:effectLst/>
                  <a:highlight>
                    <a:srgbClr val="FFFFFF"/>
                  </a:highlight>
                  <a:latin typeface="Nexa" panose="02000000000000000000" pitchFamily="50" charset="0"/>
                </a:rPr>
                <a:t>Analog Transmission</a:t>
              </a:r>
              <a:endParaRPr lang="en-US" sz="4000" b="1" dirty="0">
                <a:solidFill>
                  <a:srgbClr val="092A67"/>
                </a:solidFill>
                <a:latin typeface="Nexa" panose="02000000000000000000" pitchFamily="50" charset="0"/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9D6DE5F-44BA-8399-C49A-0BDB8FCFD5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229" y="3517736"/>
            <a:ext cx="8079541" cy="27675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1FF5263-594E-F7BD-9342-64A0DAE5753A}"/>
              </a:ext>
            </a:extLst>
          </p:cNvPr>
          <p:cNvSpPr txBox="1"/>
          <p:nvPr/>
        </p:nvSpPr>
        <p:spPr>
          <a:xfrm>
            <a:off x="2468225" y="1883839"/>
            <a:ext cx="885537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Analog data transmission involves the transfer of data in a continuous signal across </a:t>
            </a:r>
          </a:p>
          <a:p>
            <a:r>
              <a:rPr lang="en-US" sz="2000" dirty="0"/>
              <a:t>the time. </a:t>
            </a:r>
            <a:r>
              <a:rPr lang="en-US" sz="2000" dirty="0">
                <a:solidFill>
                  <a:srgbClr val="092A67"/>
                </a:solidFill>
              </a:rPr>
              <a:t>For example, when we speak into a landline telephone, our voice is </a:t>
            </a:r>
          </a:p>
          <a:p>
            <a:r>
              <a:rPr lang="en-US" sz="2000" dirty="0">
                <a:solidFill>
                  <a:srgbClr val="092A67"/>
                </a:solidFill>
              </a:rPr>
              <a:t>converted into an analog electrical signal that travels through the telephone </a:t>
            </a:r>
          </a:p>
          <a:p>
            <a:r>
              <a:rPr lang="en-US" sz="2000" dirty="0">
                <a:solidFill>
                  <a:srgbClr val="092A67"/>
                </a:solidFill>
              </a:rPr>
              <a:t>network to the receiver.</a:t>
            </a:r>
          </a:p>
        </p:txBody>
      </p:sp>
    </p:spTree>
    <p:extLst>
      <p:ext uri="{BB962C8B-B14F-4D97-AF65-F5344CB8AC3E}">
        <p14:creationId xmlns:p14="http://schemas.microsoft.com/office/powerpoint/2010/main" val="29199625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3A0C93D-997E-26C1-ADCD-6E303662447E}"/>
              </a:ext>
            </a:extLst>
          </p:cNvPr>
          <p:cNvSpPr/>
          <p:nvPr/>
        </p:nvSpPr>
        <p:spPr>
          <a:xfrm>
            <a:off x="1" y="-1"/>
            <a:ext cx="1046480" cy="3429001"/>
          </a:xfrm>
          <a:prstGeom prst="rect">
            <a:avLst/>
          </a:prstGeom>
          <a:solidFill>
            <a:srgbClr val="3EA8E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999835-8779-6395-6875-35AFD6A0D33D}"/>
              </a:ext>
            </a:extLst>
          </p:cNvPr>
          <p:cNvSpPr/>
          <p:nvPr/>
        </p:nvSpPr>
        <p:spPr>
          <a:xfrm>
            <a:off x="2" y="3429000"/>
            <a:ext cx="1046480" cy="3429000"/>
          </a:xfrm>
          <a:prstGeom prst="rect">
            <a:avLst/>
          </a:prstGeom>
          <a:solidFill>
            <a:srgbClr val="092A6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578787A-B69D-7EE5-B36C-224DD3166F6F}"/>
              </a:ext>
            </a:extLst>
          </p:cNvPr>
          <p:cNvGrpSpPr/>
          <p:nvPr/>
        </p:nvGrpSpPr>
        <p:grpSpPr>
          <a:xfrm>
            <a:off x="1909798" y="1088193"/>
            <a:ext cx="5687588" cy="707886"/>
            <a:chOff x="1561929" y="3668750"/>
            <a:chExt cx="5687588" cy="707886"/>
          </a:xfrm>
        </p:grpSpPr>
        <p:sp>
          <p:nvSpPr>
            <p:cNvPr id="7" name="Isosceles Triangle 127">
              <a:extLst>
                <a:ext uri="{FF2B5EF4-FFF2-40B4-BE49-F238E27FC236}">
                  <a16:creationId xmlns:a16="http://schemas.microsoft.com/office/drawing/2014/main" id="{3D7AD79A-1202-C741-B28B-A571A36B0F15}"/>
                </a:ext>
              </a:extLst>
            </p:cNvPr>
            <p:cNvSpPr/>
            <p:nvPr/>
          </p:nvSpPr>
          <p:spPr>
            <a:xfrm rot="16200000" flipV="1">
              <a:off x="1412688" y="3829623"/>
              <a:ext cx="684623" cy="386141"/>
            </a:xfrm>
            <a:prstGeom prst="triangle">
              <a:avLst/>
            </a:prstGeom>
            <a:solidFill>
              <a:srgbClr val="3EA8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none" rtlCol="0" anchor="ctr"/>
            <a:lstStyle/>
            <a:p>
              <a:pPr algn="ctr"/>
              <a:endParaRPr lang="en-US" dirty="0">
                <a:latin typeface="Yeseva One" panose="00000500000000000000" charset="0"/>
                <a:ea typeface="Yeseva One" panose="00000500000000000000" charset="0"/>
                <a:cs typeface="Noto Sans S Chinese Medium" panose="020B0600000000000000" charset="-122"/>
                <a:sym typeface="字魂36号-正文宋楷" panose="02000000000000000000" pitchFamily="2" charset="-122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67474FC-545A-952D-8A4C-833958A0A529}"/>
                </a:ext>
              </a:extLst>
            </p:cNvPr>
            <p:cNvSpPr txBox="1"/>
            <p:nvPr/>
          </p:nvSpPr>
          <p:spPr>
            <a:xfrm>
              <a:off x="2120356" y="3668750"/>
              <a:ext cx="512916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i="0" dirty="0">
                  <a:solidFill>
                    <a:srgbClr val="092A67"/>
                  </a:solidFill>
                  <a:effectLst/>
                  <a:highlight>
                    <a:srgbClr val="FFFFFF"/>
                  </a:highlight>
                  <a:latin typeface="Nexa" panose="02000000000000000000" pitchFamily="50" charset="0"/>
                </a:rPr>
                <a:t>Digital Transmission</a:t>
              </a:r>
              <a:endParaRPr lang="en-US" sz="4000" b="1" dirty="0">
                <a:solidFill>
                  <a:srgbClr val="092A67"/>
                </a:solidFill>
                <a:latin typeface="Nexa" panose="02000000000000000000" pitchFamily="50" charset="0"/>
              </a:endParaRP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C42EC28-7CDC-7CBE-3C86-C4820C7417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711" y="3784364"/>
            <a:ext cx="6563139" cy="257837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1FF5263-594E-F7BD-9342-64A0DAE5753A}"/>
              </a:ext>
            </a:extLst>
          </p:cNvPr>
          <p:cNvSpPr txBox="1"/>
          <p:nvPr/>
        </p:nvSpPr>
        <p:spPr>
          <a:xfrm>
            <a:off x="2468225" y="1883839"/>
            <a:ext cx="8679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Digital data transmission involves the transfer of data using discrete signals, </a:t>
            </a:r>
          </a:p>
          <a:p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typically represented as binary code (a series of 0s and 1s). </a:t>
            </a:r>
            <a:r>
              <a:rPr lang="en-US" sz="2000" b="0" i="0" dirty="0">
                <a:solidFill>
                  <a:srgbClr val="092A67"/>
                </a:solidFill>
                <a:effectLst/>
                <a:highlight>
                  <a:srgbClr val="FFFFFF"/>
                </a:highlight>
              </a:rPr>
              <a:t>For example, </a:t>
            </a:r>
          </a:p>
          <a:p>
            <a:r>
              <a:rPr lang="en-US" sz="2000" dirty="0">
                <a:solidFill>
                  <a:srgbClr val="092A67"/>
                </a:solidFill>
                <a:highlight>
                  <a:srgbClr val="FFFFFF"/>
                </a:highlight>
              </a:rPr>
              <a:t>w</a:t>
            </a:r>
            <a:r>
              <a:rPr lang="en-US" sz="2000" b="0" i="0" dirty="0">
                <a:solidFill>
                  <a:srgbClr val="092A67"/>
                </a:solidFill>
                <a:effectLst/>
                <a:highlight>
                  <a:srgbClr val="FFFFFF"/>
                </a:highlight>
              </a:rPr>
              <a:t>hen we send an email, the content is broken down into packets of binary data. </a:t>
            </a:r>
            <a:endParaRPr lang="en-US" sz="2000" dirty="0">
              <a:solidFill>
                <a:srgbClr val="092A67"/>
              </a:solidFill>
              <a:highlight>
                <a:srgbClr val="3EA8E6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313798732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</TotalTime>
  <Words>642</Words>
  <Application>Microsoft Office PowerPoint</Application>
  <PresentationFormat>Widescreen</PresentationFormat>
  <Paragraphs>113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3" baseType="lpstr">
      <vt:lpstr>Arial</vt:lpstr>
      <vt:lpstr>Calibri</vt:lpstr>
      <vt:lpstr>Calibri Light</vt:lpstr>
      <vt:lpstr>Elsie</vt:lpstr>
      <vt:lpstr>Metropolis Light</vt:lpstr>
      <vt:lpstr>Montserrat Light</vt:lpstr>
      <vt:lpstr>Montserrat Medium</vt:lpstr>
      <vt:lpstr>Montserrat SemiBold</vt:lpstr>
      <vt:lpstr>Nexa</vt:lpstr>
      <vt:lpstr>Nexa Bold</vt:lpstr>
      <vt:lpstr>Söhne</vt:lpstr>
      <vt:lpstr>Source Han Sans CN Medium</vt:lpstr>
      <vt:lpstr>Yeseva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Abdur Razzak</dc:creator>
  <cp:lastModifiedBy>Abdur Razzak</cp:lastModifiedBy>
  <cp:revision>16</cp:revision>
  <dcterms:created xsi:type="dcterms:W3CDTF">2024-05-16T14:30:24Z</dcterms:created>
  <dcterms:modified xsi:type="dcterms:W3CDTF">2024-05-28T14:21:26Z</dcterms:modified>
</cp:coreProperties>
</file>

<file path=docProps/thumbnail.jpeg>
</file>